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8"/>
  </p:notesMasterIdLst>
  <p:sldIdLst>
    <p:sldId id="264" r:id="rId2"/>
    <p:sldId id="258" r:id="rId3"/>
    <p:sldId id="257" r:id="rId4"/>
    <p:sldId id="259" r:id="rId5"/>
    <p:sldId id="260" r:id="rId6"/>
    <p:sldId id="266" r:id="rId7"/>
    <p:sldId id="262" r:id="rId8"/>
    <p:sldId id="268" r:id="rId9"/>
    <p:sldId id="263" r:id="rId10"/>
    <p:sldId id="267" r:id="rId11"/>
    <p:sldId id="270" r:id="rId12"/>
    <p:sldId id="273" r:id="rId13"/>
    <p:sldId id="269" r:id="rId14"/>
    <p:sldId id="274" r:id="rId15"/>
    <p:sldId id="272" r:id="rId16"/>
    <p:sldId id="265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BC8EB"/>
    <a:srgbClr val="A3D5DA"/>
    <a:srgbClr val="FDE6A9"/>
    <a:srgbClr val="FFF7CF"/>
    <a:srgbClr val="F4B8F3"/>
    <a:srgbClr val="D0EAE9"/>
    <a:srgbClr val="FFFEE9"/>
    <a:srgbClr val="8A562F"/>
    <a:srgbClr val="FFFC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11E16B-D399-4A02-BD13-EE35D5593D03}" v="145" dt="2026-01-05T12:41:19.59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36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2954633503@qq.com" userId="451336076b3dfd0c" providerId="LiveId" clId="{3C76A247-5331-4DAD-AF7D-8DCF5153B829}"/>
    <pc:docChg chg="undo redo custSel addSld modSld sldOrd">
      <pc:chgData name="2954633503@qq.com" userId="451336076b3dfd0c" providerId="LiveId" clId="{3C76A247-5331-4DAD-AF7D-8DCF5153B829}" dt="2026-01-05T12:41:19.590" v="939" actId="20577"/>
      <pc:docMkLst>
        <pc:docMk/>
      </pc:docMkLst>
      <pc:sldChg chg="addSp modSp mod">
        <pc:chgData name="2954633503@qq.com" userId="451336076b3dfd0c" providerId="LiveId" clId="{3C76A247-5331-4DAD-AF7D-8DCF5153B829}" dt="2026-01-05T12:34:00.536" v="848" actId="1076"/>
        <pc:sldMkLst>
          <pc:docMk/>
          <pc:sldMk cId="0" sldId="262"/>
        </pc:sldMkLst>
        <pc:spChg chg="add mod ord">
          <ac:chgData name="2954633503@qq.com" userId="451336076b3dfd0c" providerId="LiveId" clId="{3C76A247-5331-4DAD-AF7D-8DCF5153B829}" dt="2026-01-05T12:34:00.536" v="848" actId="1076"/>
          <ac:spMkLst>
            <pc:docMk/>
            <pc:sldMk cId="0" sldId="262"/>
            <ac:spMk id="23" creationId="{8879ECB0-25D1-3914-8D4A-70405D207C6B}"/>
          </ac:spMkLst>
        </pc:spChg>
        <pc:spChg chg="add mod ord">
          <ac:chgData name="2954633503@qq.com" userId="451336076b3dfd0c" providerId="LiveId" clId="{3C76A247-5331-4DAD-AF7D-8DCF5153B829}" dt="2026-01-05T12:20:28.585" v="829" actId="208"/>
          <ac:spMkLst>
            <pc:docMk/>
            <pc:sldMk cId="0" sldId="262"/>
            <ac:spMk id="24" creationId="{12B14587-A3DD-1699-6EC0-8497F846DB0A}"/>
          </ac:spMkLst>
        </pc:spChg>
        <pc:spChg chg="add mod ord">
          <ac:chgData name="2954633503@qq.com" userId="451336076b3dfd0c" providerId="LiveId" clId="{3C76A247-5331-4DAD-AF7D-8DCF5153B829}" dt="2026-01-05T12:22:33.305" v="840" actId="1076"/>
          <ac:spMkLst>
            <pc:docMk/>
            <pc:sldMk cId="0" sldId="262"/>
            <ac:spMk id="25" creationId="{3C57DA93-37B9-D8BF-16AE-9A9102A8FC98}"/>
          </ac:spMkLst>
        </pc:spChg>
      </pc:sldChg>
      <pc:sldChg chg="modSp modAnim">
        <pc:chgData name="2954633503@qq.com" userId="451336076b3dfd0c" providerId="LiveId" clId="{3C76A247-5331-4DAD-AF7D-8DCF5153B829}" dt="2026-01-05T12:41:19.590" v="939" actId="20577"/>
        <pc:sldMkLst>
          <pc:docMk/>
          <pc:sldMk cId="0" sldId="265"/>
        </pc:sldMkLst>
        <pc:spChg chg="mod">
          <ac:chgData name="2954633503@qq.com" userId="451336076b3dfd0c" providerId="LiveId" clId="{3C76A247-5331-4DAD-AF7D-8DCF5153B829}" dt="2026-01-05T12:41:19.590" v="939" actId="20577"/>
          <ac:spMkLst>
            <pc:docMk/>
            <pc:sldMk cId="0" sldId="265"/>
            <ac:spMk id="10" creationId="{00000000-0000-0000-0000-000000000000}"/>
          </ac:spMkLst>
        </pc:spChg>
      </pc:sldChg>
      <pc:sldChg chg="addSp delSp modSp mod ord addAnim delAnim">
        <pc:chgData name="2954633503@qq.com" userId="451336076b3dfd0c" providerId="LiveId" clId="{3C76A247-5331-4DAD-AF7D-8DCF5153B829}" dt="2026-01-05T12:12:30.623" v="755" actId="1076"/>
        <pc:sldMkLst>
          <pc:docMk/>
          <pc:sldMk cId="0" sldId="269"/>
        </pc:sldMkLst>
        <pc:spChg chg="add del mod">
          <ac:chgData name="2954633503@qq.com" userId="451336076b3dfd0c" providerId="LiveId" clId="{3C76A247-5331-4DAD-AF7D-8DCF5153B829}" dt="2026-01-05T12:12:05.944" v="749" actId="1076"/>
          <ac:spMkLst>
            <pc:docMk/>
            <pc:sldMk cId="0" sldId="269"/>
            <ac:spMk id="4" creationId="{00000000-0000-0000-0000-000000000000}"/>
          </ac:spMkLst>
        </pc:spChg>
        <pc:spChg chg="del">
          <ac:chgData name="2954633503@qq.com" userId="451336076b3dfd0c" providerId="LiveId" clId="{3C76A247-5331-4DAD-AF7D-8DCF5153B829}" dt="2026-01-05T11:43:20.737" v="57" actId="21"/>
          <ac:spMkLst>
            <pc:docMk/>
            <pc:sldMk cId="0" sldId="269"/>
            <ac:spMk id="5" creationId="{00000000-0000-0000-0000-000000000000}"/>
          </ac:spMkLst>
        </pc:spChg>
        <pc:spChg chg="add del mod">
          <ac:chgData name="2954633503@qq.com" userId="451336076b3dfd0c" providerId="LiveId" clId="{3C76A247-5331-4DAD-AF7D-8DCF5153B829}" dt="2026-01-05T11:50:48.373" v="60" actId="21"/>
          <ac:spMkLst>
            <pc:docMk/>
            <pc:sldMk cId="0" sldId="269"/>
            <ac:spMk id="7" creationId="{5AB1D5C7-4826-EC24-2A6A-A0568DFDFEDD}"/>
          </ac:spMkLst>
        </pc:spChg>
        <pc:spChg chg="add del mod">
          <ac:chgData name="2954633503@qq.com" userId="451336076b3dfd0c" providerId="LiveId" clId="{3C76A247-5331-4DAD-AF7D-8DCF5153B829}" dt="2026-01-05T11:52:17.480" v="66"/>
          <ac:spMkLst>
            <pc:docMk/>
            <pc:sldMk cId="0" sldId="269"/>
            <ac:spMk id="9" creationId="{D157B439-97C3-D883-D3A0-1A23D26D7DF2}"/>
          </ac:spMkLst>
        </pc:spChg>
        <pc:spChg chg="add mod">
          <ac:chgData name="2954633503@qq.com" userId="451336076b3dfd0c" providerId="LiveId" clId="{3C76A247-5331-4DAD-AF7D-8DCF5153B829}" dt="2026-01-05T12:12:26.852" v="754" actId="1076"/>
          <ac:spMkLst>
            <pc:docMk/>
            <pc:sldMk cId="0" sldId="269"/>
            <ac:spMk id="10" creationId="{BA4BDA87-15F0-85F3-4316-1331E172273D}"/>
          </ac:spMkLst>
        </pc:spChg>
        <pc:spChg chg="add mod">
          <ac:chgData name="2954633503@qq.com" userId="451336076b3dfd0c" providerId="LiveId" clId="{3C76A247-5331-4DAD-AF7D-8DCF5153B829}" dt="2026-01-05T12:12:20.616" v="752" actId="1076"/>
          <ac:spMkLst>
            <pc:docMk/>
            <pc:sldMk cId="0" sldId="269"/>
            <ac:spMk id="11" creationId="{5B9CFD72-C78A-8FEB-2F97-73109AA695D6}"/>
          </ac:spMkLst>
        </pc:spChg>
        <pc:spChg chg="add mod">
          <ac:chgData name="2954633503@qq.com" userId="451336076b3dfd0c" providerId="LiveId" clId="{3C76A247-5331-4DAD-AF7D-8DCF5153B829}" dt="2026-01-05T12:12:30.623" v="755" actId="1076"/>
          <ac:spMkLst>
            <pc:docMk/>
            <pc:sldMk cId="0" sldId="269"/>
            <ac:spMk id="12" creationId="{C096A940-54CC-8F20-BFCC-D433E5D9A581}"/>
          </ac:spMkLst>
        </pc:spChg>
      </pc:sldChg>
      <pc:sldChg chg="addSp delSp modSp mod addAnim delAnim modAnim">
        <pc:chgData name="2954633503@qq.com" userId="451336076b3dfd0c" providerId="LiveId" clId="{3C76A247-5331-4DAD-AF7D-8DCF5153B829}" dt="2026-01-03T14:08:59.924" v="56" actId="1076"/>
        <pc:sldMkLst>
          <pc:docMk/>
          <pc:sldMk cId="0" sldId="270"/>
        </pc:sldMkLst>
        <pc:spChg chg="add del mod">
          <ac:chgData name="2954633503@qq.com" userId="451336076b3dfd0c" providerId="LiveId" clId="{3C76A247-5331-4DAD-AF7D-8DCF5153B829}" dt="2026-01-03T14:08:41.411" v="50" actId="1076"/>
          <ac:spMkLst>
            <pc:docMk/>
            <pc:sldMk cId="0" sldId="270"/>
            <ac:spMk id="5" creationId="{00000000-0000-0000-0000-000000000000}"/>
          </ac:spMkLst>
        </pc:spChg>
        <pc:spChg chg="mod">
          <ac:chgData name="2954633503@qq.com" userId="451336076b3dfd0c" providerId="LiveId" clId="{3C76A247-5331-4DAD-AF7D-8DCF5153B829}" dt="2026-01-03T14:08:59.924" v="56" actId="1076"/>
          <ac:spMkLst>
            <pc:docMk/>
            <pc:sldMk cId="0" sldId="270"/>
            <ac:spMk id="6" creationId="{00000000-0000-0000-0000-000000000000}"/>
          </ac:spMkLst>
        </pc:spChg>
        <pc:spChg chg="mod">
          <ac:chgData name="2954633503@qq.com" userId="451336076b3dfd0c" providerId="LiveId" clId="{3C76A247-5331-4DAD-AF7D-8DCF5153B829}" dt="2026-01-03T14:08:56.719" v="55" actId="1076"/>
          <ac:spMkLst>
            <pc:docMk/>
            <pc:sldMk cId="0" sldId="270"/>
            <ac:spMk id="7" creationId="{00000000-0000-0000-0000-000000000000}"/>
          </ac:spMkLst>
        </pc:spChg>
        <pc:picChg chg="add mod">
          <ac:chgData name="2954633503@qq.com" userId="451336076b3dfd0c" providerId="LiveId" clId="{3C76A247-5331-4DAD-AF7D-8DCF5153B829}" dt="2026-01-03T14:08:52.447" v="54" actId="1076"/>
          <ac:picMkLst>
            <pc:docMk/>
            <pc:sldMk cId="0" sldId="270"/>
            <ac:picMk id="2" creationId="{082D6232-B800-0EFE-710E-CD82E124EA0A}"/>
          </ac:picMkLst>
        </pc:picChg>
        <pc:picChg chg="add mod">
          <ac:chgData name="2954633503@qq.com" userId="451336076b3dfd0c" providerId="LiveId" clId="{3C76A247-5331-4DAD-AF7D-8DCF5153B829}" dt="2026-01-03T14:08:36.865" v="49" actId="1076"/>
          <ac:picMkLst>
            <pc:docMk/>
            <pc:sldMk cId="0" sldId="270"/>
            <ac:picMk id="4" creationId="{984D9702-F2C6-04B1-2EE8-6E8A7136AE0B}"/>
          </ac:picMkLst>
        </pc:picChg>
      </pc:sldChg>
      <pc:sldChg chg="addSp delSp modSp mod ord delAnim">
        <pc:chgData name="2954633503@qq.com" userId="451336076b3dfd0c" providerId="LiveId" clId="{3C76A247-5331-4DAD-AF7D-8DCF5153B829}" dt="2026-01-05T12:38:28.427" v="884" actId="1076"/>
        <pc:sldMkLst>
          <pc:docMk/>
          <pc:sldMk cId="0" sldId="272"/>
        </pc:sldMkLst>
        <pc:spChg chg="add del">
          <ac:chgData name="2954633503@qq.com" userId="451336076b3dfd0c" providerId="LiveId" clId="{3C76A247-5331-4DAD-AF7D-8DCF5153B829}" dt="2026-01-05T12:34:02.429" v="850" actId="21"/>
          <ac:spMkLst>
            <pc:docMk/>
            <pc:sldMk cId="0" sldId="272"/>
            <ac:spMk id="2" creationId="{556CE8B2-CD79-D9E2-95A1-F05E2B3C8886}"/>
          </ac:spMkLst>
        </pc:spChg>
        <pc:spChg chg="del">
          <ac:chgData name="2954633503@qq.com" userId="451336076b3dfd0c" providerId="LiveId" clId="{3C76A247-5331-4DAD-AF7D-8DCF5153B829}" dt="2026-01-05T12:16:18.015" v="818" actId="21"/>
          <ac:spMkLst>
            <pc:docMk/>
            <pc:sldMk cId="0" sldId="272"/>
            <ac:spMk id="3" creationId="{00000000-0000-0000-0000-000000000000}"/>
          </ac:spMkLst>
        </pc:spChg>
        <pc:spChg chg="add mod">
          <ac:chgData name="2954633503@qq.com" userId="451336076b3dfd0c" providerId="LiveId" clId="{3C76A247-5331-4DAD-AF7D-8DCF5153B829}" dt="2026-01-05T12:37:49.092" v="880" actId="1076"/>
          <ac:spMkLst>
            <pc:docMk/>
            <pc:sldMk cId="0" sldId="272"/>
            <ac:spMk id="4" creationId="{10C4F09C-52FC-2A1F-A863-94255D742D24}"/>
          </ac:spMkLst>
        </pc:spChg>
        <pc:spChg chg="add mod">
          <ac:chgData name="2954633503@qq.com" userId="451336076b3dfd0c" providerId="LiveId" clId="{3C76A247-5331-4DAD-AF7D-8DCF5153B829}" dt="2026-01-05T12:37:36.635" v="877" actId="1076"/>
          <ac:spMkLst>
            <pc:docMk/>
            <pc:sldMk cId="0" sldId="272"/>
            <ac:spMk id="5" creationId="{A4D03DEA-DDA6-BD0A-BA01-7171493F9511}"/>
          </ac:spMkLst>
        </pc:spChg>
        <pc:spChg chg="add mod">
          <ac:chgData name="2954633503@qq.com" userId="451336076b3dfd0c" providerId="LiveId" clId="{3C76A247-5331-4DAD-AF7D-8DCF5153B829}" dt="2026-01-05T12:37:45.233" v="879" actId="1076"/>
          <ac:spMkLst>
            <pc:docMk/>
            <pc:sldMk cId="0" sldId="272"/>
            <ac:spMk id="6" creationId="{CC221BB1-D826-3E3F-E60B-726CE4834128}"/>
          </ac:spMkLst>
        </pc:spChg>
        <pc:spChg chg="add mod">
          <ac:chgData name="2954633503@qq.com" userId="451336076b3dfd0c" providerId="LiveId" clId="{3C76A247-5331-4DAD-AF7D-8DCF5153B829}" dt="2026-01-05T12:37:41.336" v="878" actId="1076"/>
          <ac:spMkLst>
            <pc:docMk/>
            <pc:sldMk cId="0" sldId="272"/>
            <ac:spMk id="7" creationId="{4644556E-A0AA-6F55-13BF-08CF36C9F542}"/>
          </ac:spMkLst>
        </pc:spChg>
        <pc:spChg chg="add mod ord">
          <ac:chgData name="2954633503@qq.com" userId="451336076b3dfd0c" providerId="LiveId" clId="{3C76A247-5331-4DAD-AF7D-8DCF5153B829}" dt="2026-01-05T12:38:28.427" v="884" actId="1076"/>
          <ac:spMkLst>
            <pc:docMk/>
            <pc:sldMk cId="0" sldId="272"/>
            <ac:spMk id="8" creationId="{A48BF044-0F1F-26F6-9C8D-995F382BED27}"/>
          </ac:spMkLst>
        </pc:spChg>
      </pc:sldChg>
      <pc:sldChg chg="modSp add ord modAnim">
        <pc:chgData name="2954633503@qq.com" userId="451336076b3dfd0c" providerId="LiveId" clId="{3C76A247-5331-4DAD-AF7D-8DCF5153B829}" dt="2026-01-05T12:15:54.900" v="815" actId="20577"/>
        <pc:sldMkLst>
          <pc:docMk/>
          <pc:sldMk cId="1416590053" sldId="274"/>
        </pc:sldMkLst>
        <pc:spChg chg="mod">
          <ac:chgData name="2954633503@qq.com" userId="451336076b3dfd0c" providerId="LiveId" clId="{3C76A247-5331-4DAD-AF7D-8DCF5153B829}" dt="2026-01-05T12:15:54.900" v="815" actId="20577"/>
          <ac:spMkLst>
            <pc:docMk/>
            <pc:sldMk cId="1416590053" sldId="274"/>
            <ac:spMk id="14" creationId="{204EE248-C27B-8F66-8148-FAC11F7101E1}"/>
          </ac:spMkLst>
        </pc:spChg>
      </pc:sldChg>
    </pc:docChg>
  </pc:docChgLst>
</pc:chgInfo>
</file>

<file path=ppt/media/hdphoto1.wdp>
</file>

<file path=ppt/media/hdphoto2.wdp>
</file>

<file path=ppt/media/image1.png>
</file>

<file path=ppt/media/image10.png>
</file>

<file path=ppt/media/image2.svg>
</file>

<file path=ppt/media/image3.png>
</file>

<file path=ppt/media/image4.png>
</file>

<file path=ppt/media/image5.sv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261BDC-F334-45B8-A445-1994A5817713}" type="datetimeFigureOut">
              <a:rPr lang="zh-CN" altLang="en-US" smtClean="0"/>
              <a:t>2026/1/5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DE0F75-7B3F-45B3-ADCA-15A73D816B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52871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DE0F75-7B3F-45B3-ADCA-15A73D816B9C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33157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0C41F-F631-47DE-B361-A21220F3739F}" type="datetimeFigureOut">
              <a:rPr lang="zh-CN" altLang="en-US" smtClean="0"/>
              <a:t>2026/1/5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249A8-8C60-41C9-9259-E4E8CE498D9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0C41F-F631-47DE-B361-A21220F3739F}" type="datetimeFigureOut">
              <a:rPr lang="zh-CN" altLang="en-US" smtClean="0"/>
              <a:t>2026/1/5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249A8-8C60-41C9-9259-E4E8CE498D9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0C41F-F631-47DE-B361-A21220F3739F}" type="datetimeFigureOut">
              <a:rPr lang="zh-CN" altLang="en-US" smtClean="0"/>
              <a:t>2026/1/5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249A8-8C60-41C9-9259-E4E8CE498D9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0C41F-F631-47DE-B361-A21220F3739F}" type="datetimeFigureOut">
              <a:rPr lang="zh-CN" altLang="en-US" smtClean="0"/>
              <a:t>2026/1/5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249A8-8C60-41C9-9259-E4E8CE498D9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0C41F-F631-47DE-B361-A21220F3739F}" type="datetimeFigureOut">
              <a:rPr lang="zh-CN" altLang="en-US" smtClean="0"/>
              <a:t>2026/1/5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249A8-8C60-41C9-9259-E4E8CE498D9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0C41F-F631-47DE-B361-A21220F3739F}" type="datetimeFigureOut">
              <a:rPr lang="zh-CN" altLang="en-US" smtClean="0"/>
              <a:t>2026/1/5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249A8-8C60-41C9-9259-E4E8CE498D9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0C41F-F631-47DE-B361-A21220F3739F}" type="datetimeFigureOut">
              <a:rPr lang="zh-CN" altLang="en-US" smtClean="0"/>
              <a:t>2026/1/5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249A8-8C60-41C9-9259-E4E8CE498D9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0C41F-F631-47DE-B361-A21220F3739F}" type="datetimeFigureOut">
              <a:rPr lang="zh-CN" altLang="en-US" smtClean="0"/>
              <a:t>2026/1/5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249A8-8C60-41C9-9259-E4E8CE498D9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0C41F-F631-47DE-B361-A21220F3739F}" type="datetimeFigureOut">
              <a:rPr lang="zh-CN" altLang="en-US" smtClean="0"/>
              <a:t>2026/1/5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249A8-8C60-41C9-9259-E4E8CE498D9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0C41F-F631-47DE-B361-A21220F3739F}" type="datetimeFigureOut">
              <a:rPr lang="zh-CN" altLang="en-US" smtClean="0"/>
              <a:t>2026/1/5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249A8-8C60-41C9-9259-E4E8CE498D9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0C41F-F631-47DE-B361-A21220F3739F}" type="datetimeFigureOut">
              <a:rPr lang="zh-CN" altLang="en-US" smtClean="0"/>
              <a:t>2026/1/5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C249A8-8C60-41C9-9259-E4E8CE498D9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70C41F-F631-47DE-B361-A21220F3739F}" type="datetimeFigureOut">
              <a:rPr lang="zh-CN" altLang="en-US" smtClean="0"/>
              <a:t>2026/1/5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C249A8-8C60-41C9-9259-E4E8CE498D9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7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2795599" y="550061"/>
            <a:ext cx="6343050" cy="15696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pPr algn="ctr"/>
            <a:r>
              <a:rPr lang="en-US" altLang="zh-CN" sz="4800" dirty="0">
                <a:ln w="28575">
                  <a:solidFill>
                    <a:srgbClr val="8A562F"/>
                  </a:solidFill>
                </a:ln>
                <a:solidFill>
                  <a:srgbClr val="FFFCF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华文琥珀" panose="02010800040101010101" pitchFamily="2" charset="-122"/>
                <a:ea typeface="华文琥珀" panose="02010800040101010101" pitchFamily="2" charset="-122"/>
              </a:rPr>
              <a:t>Office</a:t>
            </a:r>
            <a:r>
              <a:rPr lang="zh-CN" altLang="en-US" sz="4800" dirty="0">
                <a:ln w="28575">
                  <a:solidFill>
                    <a:srgbClr val="8A562F"/>
                  </a:solidFill>
                </a:ln>
                <a:solidFill>
                  <a:srgbClr val="FFFCF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华文琥珀" panose="02010800040101010101" pitchFamily="2" charset="-122"/>
                <a:ea typeface="华文琥珀" panose="02010800040101010101" pitchFamily="2" charset="-122"/>
              </a:rPr>
              <a:t>办公软件核心技能学习总结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4071656" y="2119721"/>
            <a:ext cx="3619101" cy="83099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57150" h="38100" prst="hardEdge"/>
            </a:sp3d>
          </a:bodyPr>
          <a:lstStyle/>
          <a:p>
            <a:pPr algn="ctr"/>
            <a:r>
              <a:rPr lang="zh-CN" altLang="en-US" sz="2400" dirty="0">
                <a:ln w="19050">
                  <a:solidFill>
                    <a:srgbClr val="8A562F"/>
                  </a:solidFill>
                </a:ln>
                <a:solidFill>
                  <a:srgbClr val="FFFCF9"/>
                </a:solidFill>
                <a:latin typeface="华文琥珀" panose="02010800040101010101" pitchFamily="2" charset="-122"/>
                <a:ea typeface="华文琥珀" panose="02010800040101010101" pitchFamily="2" charset="-122"/>
              </a:rPr>
              <a:t>演讲人：杭</a:t>
            </a:r>
            <a:endParaRPr lang="en-US" altLang="zh-CN" sz="2400" dirty="0">
              <a:ln w="19050">
                <a:solidFill>
                  <a:srgbClr val="8A562F"/>
                </a:solidFill>
              </a:ln>
              <a:solidFill>
                <a:srgbClr val="FFFCF9"/>
              </a:solidFill>
              <a:latin typeface="华文琥珀" panose="02010800040101010101" pitchFamily="2" charset="-122"/>
              <a:ea typeface="华文琥珀" panose="02010800040101010101" pitchFamily="2" charset="-122"/>
            </a:endParaRPr>
          </a:p>
          <a:p>
            <a:pPr algn="ctr"/>
            <a:r>
              <a:rPr lang="zh-CN" altLang="en-US" sz="2400" dirty="0">
                <a:ln w="19050">
                  <a:solidFill>
                    <a:srgbClr val="8A562F"/>
                  </a:solidFill>
                </a:ln>
                <a:solidFill>
                  <a:srgbClr val="FFFCF9"/>
                </a:solidFill>
                <a:latin typeface="华文琥珀" panose="02010800040101010101" pitchFamily="2" charset="-122"/>
                <a:ea typeface="华文琥珀" panose="02010800040101010101" pitchFamily="2" charset="-122"/>
              </a:rPr>
              <a:t>时间：</a:t>
            </a:r>
            <a:r>
              <a:rPr lang="en-US" altLang="zh-CN" sz="2400" dirty="0">
                <a:ln w="19050">
                  <a:solidFill>
                    <a:srgbClr val="8A562F"/>
                  </a:solidFill>
                </a:ln>
                <a:solidFill>
                  <a:srgbClr val="FFFCF9"/>
                </a:solidFill>
                <a:latin typeface="华文琥珀" panose="02010800040101010101" pitchFamily="2" charset="-122"/>
                <a:ea typeface="华文琥珀" panose="02010800040101010101" pitchFamily="2" charset="-122"/>
              </a:rPr>
              <a:t>2026</a:t>
            </a:r>
            <a:r>
              <a:rPr lang="zh-CN" altLang="en-US" sz="2400" dirty="0">
                <a:ln w="19050">
                  <a:solidFill>
                    <a:srgbClr val="8A562F"/>
                  </a:solidFill>
                </a:ln>
                <a:solidFill>
                  <a:srgbClr val="FFFCF9"/>
                </a:solidFill>
                <a:latin typeface="华文琥珀" panose="02010800040101010101" pitchFamily="2" charset="-122"/>
                <a:ea typeface="华文琥珀" panose="02010800040101010101" pitchFamily="2" charset="-122"/>
              </a:rPr>
              <a:t>年</a:t>
            </a:r>
            <a:r>
              <a:rPr lang="en-US" altLang="zh-CN" sz="2400" dirty="0">
                <a:ln w="19050">
                  <a:solidFill>
                    <a:srgbClr val="8A562F"/>
                  </a:solidFill>
                </a:ln>
                <a:solidFill>
                  <a:srgbClr val="FFFCF9"/>
                </a:solidFill>
                <a:latin typeface="华文琥珀" panose="02010800040101010101" pitchFamily="2" charset="-122"/>
                <a:ea typeface="华文琥珀" panose="02010800040101010101" pitchFamily="2" charset="-122"/>
              </a:rPr>
              <a:t>1</a:t>
            </a:r>
            <a:r>
              <a:rPr lang="zh-CN" altLang="en-US" sz="2400" dirty="0">
                <a:ln w="19050">
                  <a:solidFill>
                    <a:srgbClr val="8A562F"/>
                  </a:solidFill>
                </a:ln>
                <a:solidFill>
                  <a:srgbClr val="FFFCF9"/>
                </a:solidFill>
                <a:latin typeface="华文琥珀" panose="02010800040101010101" pitchFamily="2" charset="-122"/>
                <a:ea typeface="华文琥珀" panose="02010800040101010101" pitchFamily="2" charset="-122"/>
              </a:rPr>
              <a:t>月</a:t>
            </a:r>
            <a:r>
              <a:rPr lang="en-US" altLang="zh-CN" sz="2400" dirty="0">
                <a:ln w="19050">
                  <a:solidFill>
                    <a:srgbClr val="8A562F"/>
                  </a:solidFill>
                </a:ln>
                <a:solidFill>
                  <a:srgbClr val="FFFCF9"/>
                </a:solidFill>
                <a:latin typeface="华文琥珀" panose="02010800040101010101" pitchFamily="2" charset="-122"/>
                <a:ea typeface="华文琥珀" panose="02010800040101010101" pitchFamily="2" charset="-122"/>
              </a:rPr>
              <a:t>3</a:t>
            </a:r>
            <a:r>
              <a:rPr lang="zh-CN" altLang="en-US" sz="2400" dirty="0">
                <a:ln w="19050">
                  <a:solidFill>
                    <a:srgbClr val="8A562F"/>
                  </a:solidFill>
                </a:ln>
                <a:solidFill>
                  <a:srgbClr val="FFFCF9"/>
                </a:solidFill>
                <a:latin typeface="华文琥珀" panose="02010800040101010101" pitchFamily="2" charset="-122"/>
                <a:ea typeface="华文琥珀" panose="02010800040101010101" pitchFamily="2" charset="-122"/>
              </a:rPr>
              <a:t>日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/>
          <p:cNvSpPr txBox="1"/>
          <p:nvPr/>
        </p:nvSpPr>
        <p:spPr>
          <a:xfrm>
            <a:off x="7042073" y="3496506"/>
            <a:ext cx="4822259" cy="92333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57150" h="38100" prst="hardEdge"/>
            </a:sp3d>
          </a:bodyPr>
          <a:lstStyle/>
          <a:p>
            <a:pPr algn="ctr"/>
            <a:r>
              <a:rPr lang="en-US" altLang="zh-CN" sz="5400" dirty="0">
                <a:ln w="19050">
                  <a:solidFill>
                    <a:srgbClr val="8A562F"/>
                  </a:solidFill>
                </a:ln>
                <a:solidFill>
                  <a:srgbClr val="FFFCF9"/>
                </a:solidFill>
                <a:latin typeface="华文琥珀" panose="02010800040101010101" pitchFamily="2" charset="-122"/>
                <a:ea typeface="华文琥珀" panose="02010800040101010101" pitchFamily="2" charset="-122"/>
              </a:rPr>
              <a:t>PPT</a:t>
            </a:r>
            <a:r>
              <a:rPr lang="zh-CN" altLang="en-US" sz="5400" dirty="0">
                <a:ln w="19050">
                  <a:solidFill>
                    <a:srgbClr val="8A562F"/>
                  </a:solidFill>
                </a:ln>
                <a:solidFill>
                  <a:srgbClr val="FFFCF9"/>
                </a:solidFill>
                <a:latin typeface="华文琥珀" panose="02010800040101010101" pitchFamily="2" charset="-122"/>
                <a:ea typeface="华文琥珀" panose="02010800040101010101" pitchFamily="2" charset="-122"/>
              </a:rPr>
              <a:t>设计与创作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0EA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8" name="Picture 4" descr="查看源图像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3875" b="88875" l="32875" r="75500">
                        <a14:foregroundMark x1="49875" y1="20125" x2="49875" y2="20125"/>
                      </a14:backgroundRemoval>
                    </a14:imgEffect>
                    <a14:imgEffect>
                      <a14:brightnessContrast bright="20000" contrast="-40000"/>
                    </a14:imgEffect>
                    <a14:imgEffect>
                      <a14:colorTemperature colorTemp="5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708" t="16526" r="34888" b="11053"/>
          <a:stretch>
            <a:fillRect/>
          </a:stretch>
        </p:blipFill>
        <p:spPr bwMode="auto">
          <a:xfrm>
            <a:off x="8980128" y="221381"/>
            <a:ext cx="3061077" cy="6636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2"/>
          <p:cNvSpPr/>
          <p:nvPr/>
        </p:nvSpPr>
        <p:spPr>
          <a:xfrm>
            <a:off x="0" y="0"/>
            <a:ext cx="558265" cy="6858000"/>
          </a:xfrm>
          <a:prstGeom prst="rect">
            <a:avLst/>
          </a:prstGeom>
          <a:solidFill>
            <a:srgbClr val="FFFE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077255" y="2335566"/>
            <a:ext cx="1934745" cy="1675330"/>
          </a:xfrm>
          <a:prstGeom prst="rect">
            <a:avLst/>
          </a:prstGeom>
        </p:spPr>
        <p:txBody>
          <a:bodyPr wrap="square" anchor="t" anchorCtr="0">
            <a:spAutoFit/>
          </a:bodyPr>
          <a:lstStyle/>
          <a:p>
            <a:pPr lvl="0" defTabSz="913765">
              <a:lnSpc>
                <a:spcPct val="150000"/>
              </a:lnSpc>
              <a:buSzPct val="25000"/>
              <a:defRPr/>
            </a:pPr>
            <a:r>
              <a:rPr lang="zh-CN" altLang="en-US" sz="1400" dirty="0"/>
              <a:t>设计四大原则</a:t>
            </a:r>
            <a:r>
              <a:rPr lang="en-US" altLang="zh-CN" sz="1400" dirty="0"/>
              <a:t>:</a:t>
            </a:r>
          </a:p>
          <a:p>
            <a:pPr lvl="0" defTabSz="913765">
              <a:lnSpc>
                <a:spcPct val="150000"/>
              </a:lnSpc>
              <a:buSzPct val="25000"/>
              <a:defRPr/>
            </a:pPr>
            <a:r>
              <a:rPr lang="zh-CN" altLang="en-US" sz="1400" dirty="0"/>
              <a:t>对齐</a:t>
            </a:r>
            <a:r>
              <a:rPr lang="en-US" altLang="zh-CN" sz="1400" dirty="0"/>
              <a:t>:</a:t>
            </a:r>
            <a:r>
              <a:rPr lang="zh-CN" altLang="en-US" sz="1400" dirty="0"/>
              <a:t>元素规整统一</a:t>
            </a:r>
          </a:p>
          <a:p>
            <a:pPr lvl="0" defTabSz="913765">
              <a:lnSpc>
                <a:spcPct val="150000"/>
              </a:lnSpc>
              <a:buSzPct val="25000"/>
              <a:defRPr/>
            </a:pPr>
            <a:r>
              <a:rPr lang="zh-CN" altLang="en-US" sz="1400" dirty="0"/>
              <a:t>对比</a:t>
            </a:r>
            <a:r>
              <a:rPr lang="en-US" altLang="zh-CN" sz="1400" dirty="0"/>
              <a:t>:</a:t>
            </a:r>
            <a:r>
              <a:rPr lang="zh-CN" altLang="en-US" sz="1400" dirty="0"/>
              <a:t>突出重点信息</a:t>
            </a:r>
          </a:p>
          <a:p>
            <a:pPr lvl="0" defTabSz="913765">
              <a:lnSpc>
                <a:spcPct val="150000"/>
              </a:lnSpc>
              <a:buSzPct val="25000"/>
              <a:defRPr/>
            </a:pPr>
            <a:r>
              <a:rPr lang="zh-CN" altLang="en-US" sz="1400" dirty="0"/>
              <a:t>亲密</a:t>
            </a:r>
            <a:r>
              <a:rPr lang="en-US" altLang="zh-CN" sz="1400" dirty="0"/>
              <a:t>:</a:t>
            </a:r>
            <a:r>
              <a:rPr lang="zh-CN" altLang="en-US" sz="1400" dirty="0"/>
              <a:t>相关内容分组</a:t>
            </a:r>
          </a:p>
          <a:p>
            <a:pPr lvl="0" defTabSz="913765">
              <a:lnSpc>
                <a:spcPct val="150000"/>
              </a:lnSpc>
              <a:buSzPct val="25000"/>
              <a:defRPr/>
            </a:pPr>
            <a:r>
              <a:rPr lang="zh-CN" altLang="en-US" sz="1400" dirty="0"/>
              <a:t>重复</a:t>
            </a:r>
            <a:r>
              <a:rPr lang="en-US" altLang="zh-CN" sz="1400" dirty="0"/>
              <a:t>:</a:t>
            </a:r>
            <a:r>
              <a:rPr lang="zh-CN" altLang="en-US" sz="1400" dirty="0"/>
              <a:t>保持视觉一致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944526" y="2067967"/>
            <a:ext cx="1830417" cy="1998496"/>
          </a:xfrm>
          <a:prstGeom prst="rect">
            <a:avLst/>
          </a:prstGeom>
        </p:spPr>
        <p:txBody>
          <a:bodyPr wrap="square" anchor="t" anchorCtr="0">
            <a:spAutoFit/>
          </a:bodyPr>
          <a:lstStyle/>
          <a:p>
            <a:pPr lvl="0" defTabSz="913765">
              <a:lnSpc>
                <a:spcPct val="150000"/>
              </a:lnSpc>
              <a:buSzPct val="25000"/>
              <a:defRPr/>
            </a:pPr>
            <a:r>
              <a:rPr lang="zh-CN" altLang="en-US" sz="1400" dirty="0"/>
              <a:t>高效制作流程</a:t>
            </a:r>
            <a:r>
              <a:rPr lang="en-US" altLang="zh-CN" sz="1400" dirty="0"/>
              <a:t>:</a:t>
            </a:r>
          </a:p>
          <a:p>
            <a:pPr lvl="0" defTabSz="913765">
              <a:lnSpc>
                <a:spcPct val="150000"/>
              </a:lnSpc>
              <a:buSzPct val="25000"/>
              <a:defRPr/>
            </a:pPr>
            <a:r>
              <a:rPr lang="en-US" altLang="zh-CN" sz="1400" dirty="0"/>
              <a:t>1.</a:t>
            </a:r>
            <a:r>
              <a:rPr lang="zh-CN" altLang="en-US" sz="1400" dirty="0"/>
              <a:t>确定主题与结构</a:t>
            </a:r>
          </a:p>
          <a:p>
            <a:pPr lvl="0" defTabSz="913765">
              <a:lnSpc>
                <a:spcPct val="150000"/>
              </a:lnSpc>
              <a:buSzPct val="25000"/>
              <a:defRPr/>
            </a:pPr>
            <a:r>
              <a:rPr lang="en-US" altLang="zh-CN" sz="1400" dirty="0"/>
              <a:t>2.</a:t>
            </a:r>
            <a:r>
              <a:rPr lang="zh-CN" altLang="en-US" sz="1400" dirty="0"/>
              <a:t>使用母版统一风格</a:t>
            </a:r>
          </a:p>
          <a:p>
            <a:pPr lvl="0" defTabSz="913765">
              <a:lnSpc>
                <a:spcPct val="150000"/>
              </a:lnSpc>
              <a:buSzPct val="25000"/>
              <a:defRPr/>
            </a:pPr>
            <a:r>
              <a:rPr lang="en-US" altLang="zh-CN" sz="1400" dirty="0"/>
              <a:t>3.</a:t>
            </a:r>
            <a:r>
              <a:rPr lang="zh-CN" altLang="en-US" sz="1400" dirty="0"/>
              <a:t>内容排版与优化</a:t>
            </a:r>
          </a:p>
          <a:p>
            <a:pPr lvl="0" defTabSz="913765">
              <a:lnSpc>
                <a:spcPct val="150000"/>
              </a:lnSpc>
              <a:buSzPct val="25000"/>
              <a:defRPr/>
            </a:pPr>
            <a:r>
              <a:rPr lang="en-US" altLang="zh-CN" sz="1400" dirty="0"/>
              <a:t>4.</a:t>
            </a:r>
            <a:r>
              <a:rPr lang="zh-CN" altLang="en-US" sz="1400" dirty="0"/>
              <a:t>动画与切换效果</a:t>
            </a:r>
          </a:p>
          <a:p>
            <a:pPr lvl="0" defTabSz="913765">
              <a:lnSpc>
                <a:spcPct val="150000"/>
              </a:lnSpc>
              <a:buSzPct val="25000"/>
              <a:defRPr/>
            </a:pPr>
            <a:r>
              <a:rPr lang="en-US" altLang="zh-CN" sz="1400" dirty="0"/>
              <a:t>5.</a:t>
            </a:r>
            <a:r>
              <a:rPr lang="zh-CN" altLang="en-US" sz="1400" dirty="0"/>
              <a:t>演讲者备注准备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7" name="矩形 6"/>
          <p:cNvSpPr/>
          <p:nvPr/>
        </p:nvSpPr>
        <p:spPr>
          <a:xfrm>
            <a:off x="6507596" y="2155908"/>
            <a:ext cx="1462202" cy="1675330"/>
          </a:xfrm>
          <a:prstGeom prst="rect">
            <a:avLst/>
          </a:prstGeom>
        </p:spPr>
        <p:txBody>
          <a:bodyPr wrap="square" anchor="t" anchorCtr="0">
            <a:spAutoFit/>
          </a:bodyPr>
          <a:lstStyle/>
          <a:p>
            <a:pPr lvl="0" defTabSz="913765">
              <a:lnSpc>
                <a:spcPct val="150000"/>
              </a:lnSpc>
              <a:buSzPct val="25000"/>
              <a:defRPr/>
            </a:pPr>
            <a:r>
              <a:rPr lang="zh-CN" altLang="en-US" sz="1400" dirty="0"/>
              <a:t>视觉元素处理</a:t>
            </a:r>
            <a:r>
              <a:rPr lang="en-US" altLang="zh-CN" sz="1400" dirty="0"/>
              <a:t>:</a:t>
            </a:r>
          </a:p>
          <a:p>
            <a:pPr lvl="0" defTabSz="913765">
              <a:lnSpc>
                <a:spcPct val="150000"/>
              </a:lnSpc>
              <a:buSzPct val="25000"/>
              <a:defRPr/>
            </a:pPr>
            <a:r>
              <a:rPr lang="zh-CN" altLang="en-US" sz="1400" dirty="0"/>
              <a:t>高质量图片选择</a:t>
            </a:r>
          </a:p>
          <a:p>
            <a:pPr lvl="0" defTabSz="913765">
              <a:lnSpc>
                <a:spcPct val="150000"/>
              </a:lnSpc>
              <a:buSzPct val="25000"/>
              <a:defRPr/>
            </a:pPr>
            <a:r>
              <a:rPr lang="en-US" altLang="zh-CN" sz="1400" dirty="0"/>
              <a:t>SmartArt</a:t>
            </a:r>
            <a:r>
              <a:rPr lang="zh-CN" altLang="en-US" sz="1400" dirty="0"/>
              <a:t>图形应用</a:t>
            </a:r>
          </a:p>
          <a:p>
            <a:pPr lvl="0" defTabSz="913765">
              <a:lnSpc>
                <a:spcPct val="150000"/>
              </a:lnSpc>
              <a:buSzPct val="25000"/>
              <a:defRPr/>
            </a:pPr>
            <a:r>
              <a:rPr lang="zh-CN" altLang="en-US" sz="1400" dirty="0"/>
              <a:t>图标与形状搭配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</a:endParaRPr>
          </a:p>
        </p:txBody>
      </p:sp>
      <p:pic>
        <p:nvPicPr>
          <p:cNvPr id="2" name="Picture 6" descr="查看源图像">
            <a:extLst>
              <a:ext uri="{FF2B5EF4-FFF2-40B4-BE49-F238E27FC236}">
                <a16:creationId xmlns:a16="http://schemas.microsoft.com/office/drawing/2014/main" id="{082D6232-B800-0EFE-710E-CD82E124EA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9536" y="4497886"/>
            <a:ext cx="3779319" cy="2360114"/>
          </a:xfrm>
          <a:prstGeom prst="rect">
            <a:avLst/>
          </a:prstGeom>
          <a:noFill/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查看源图像">
            <a:extLst>
              <a:ext uri="{FF2B5EF4-FFF2-40B4-BE49-F238E27FC236}">
                <a16:creationId xmlns:a16="http://schemas.microsoft.com/office/drawing/2014/main" id="{984D9702-F2C6-04B1-2EE8-6E8A7136AE0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95" b="15107"/>
          <a:stretch>
            <a:fillRect/>
          </a:stretch>
        </p:blipFill>
        <p:spPr bwMode="auto">
          <a:xfrm>
            <a:off x="501511" y="0"/>
            <a:ext cx="2710362" cy="22560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1000"/>
                                        <p:tgtEl>
                                          <p:spTgt spid="11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500"/>
                            </p:stCondLst>
                            <p:childTnLst>
                              <p:par>
                                <p:cTn id="3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/>
      <p:bldP spid="6" grpId="0"/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 t="-1000" b="-1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0152DBD-F09B-3780-BDB6-AC7976E599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9D9A1FE3-C3F0-E266-5F92-1E5FF51988C3}"/>
              </a:ext>
            </a:extLst>
          </p:cNvPr>
          <p:cNvSpPr txBox="1"/>
          <p:nvPr/>
        </p:nvSpPr>
        <p:spPr>
          <a:xfrm>
            <a:off x="7042073" y="3496506"/>
            <a:ext cx="4822259" cy="92333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57150" h="38100" prst="hardEdge"/>
            </a:sp3d>
          </a:bodyPr>
          <a:lstStyle/>
          <a:p>
            <a:pPr algn="ctr"/>
            <a:r>
              <a:rPr lang="en-US" altLang="zh-CN" sz="5400" dirty="0">
                <a:ln w="19050">
                  <a:solidFill>
                    <a:srgbClr val="8A562F"/>
                  </a:solidFill>
                </a:ln>
                <a:solidFill>
                  <a:srgbClr val="FFFCF9"/>
                </a:solidFill>
                <a:latin typeface="华文琥珀" panose="02010800040101010101" pitchFamily="2" charset="-122"/>
                <a:ea typeface="华文琥珀" panose="02010800040101010101" pitchFamily="2" charset="-122"/>
              </a:rPr>
              <a:t>PPT</a:t>
            </a:r>
            <a:r>
              <a:rPr lang="zh-CN" altLang="en-US" sz="5400" dirty="0">
                <a:ln w="19050">
                  <a:solidFill>
                    <a:srgbClr val="8A562F"/>
                  </a:solidFill>
                </a:ln>
                <a:solidFill>
                  <a:srgbClr val="FFFCF9"/>
                </a:solidFill>
                <a:latin typeface="华文琥珀" panose="02010800040101010101" pitchFamily="2" charset="-122"/>
                <a:ea typeface="华文琥珀" panose="02010800040101010101" pitchFamily="2" charset="-122"/>
              </a:rPr>
              <a:t>设计与创作</a:t>
            </a:r>
          </a:p>
        </p:txBody>
      </p:sp>
    </p:spTree>
    <p:extLst>
      <p:ext uri="{BB962C8B-B14F-4D97-AF65-F5344CB8AC3E}">
        <p14:creationId xmlns:p14="http://schemas.microsoft.com/office/powerpoint/2010/main" val="11776875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13"/>
          <p:cNvSpPr/>
          <p:nvPr/>
        </p:nvSpPr>
        <p:spPr>
          <a:xfrm>
            <a:off x="6365760" y="0"/>
            <a:ext cx="5826240" cy="6525986"/>
          </a:xfrm>
          <a:custGeom>
            <a:avLst/>
            <a:gdLst>
              <a:gd name="connsiteX0" fmla="*/ 5399325 w 5826240"/>
              <a:gd name="connsiteY0" fmla="*/ 0 h 6525986"/>
              <a:gd name="connsiteX1" fmla="*/ 5826240 w 5826240"/>
              <a:gd name="connsiteY1" fmla="*/ 0 h 6525986"/>
              <a:gd name="connsiteX2" fmla="*/ 5826240 w 5826240"/>
              <a:gd name="connsiteY2" fmla="*/ 260210 h 6525986"/>
              <a:gd name="connsiteX3" fmla="*/ 5713154 w 5826240"/>
              <a:gd name="connsiteY3" fmla="*/ 175645 h 6525986"/>
              <a:gd name="connsiteX4" fmla="*/ 5518652 w 5826240"/>
              <a:gd name="connsiteY4" fmla="*/ 57483 h 6525986"/>
              <a:gd name="connsiteX5" fmla="*/ 552986 w 5826240"/>
              <a:gd name="connsiteY5" fmla="*/ 0 h 6525986"/>
              <a:gd name="connsiteX6" fmla="*/ 3389075 w 5826240"/>
              <a:gd name="connsiteY6" fmla="*/ 0 h 6525986"/>
              <a:gd name="connsiteX7" fmla="*/ 3269748 w 5826240"/>
              <a:gd name="connsiteY7" fmla="*/ 57483 h 6525986"/>
              <a:gd name="connsiteX8" fmla="*/ 2035175 w 5826240"/>
              <a:gd name="connsiteY8" fmla="*/ 2131786 h 6525986"/>
              <a:gd name="connsiteX9" fmla="*/ 4394200 w 5826240"/>
              <a:gd name="connsiteY9" fmla="*/ 4490811 h 6525986"/>
              <a:gd name="connsiteX10" fmla="*/ 5713154 w 5826240"/>
              <a:gd name="connsiteY10" fmla="*/ 4087927 h 6525986"/>
              <a:gd name="connsiteX11" fmla="*/ 5826240 w 5826240"/>
              <a:gd name="connsiteY11" fmla="*/ 4003362 h 6525986"/>
              <a:gd name="connsiteX12" fmla="*/ 5826240 w 5826240"/>
              <a:gd name="connsiteY12" fmla="*/ 6286022 h 6525986"/>
              <a:gd name="connsiteX13" fmla="*/ 5700901 w 5826240"/>
              <a:gd name="connsiteY13" fmla="*/ 6328432 h 6525986"/>
              <a:gd name="connsiteX14" fmla="*/ 4394200 w 5826240"/>
              <a:gd name="connsiteY14" fmla="*/ 6525986 h 6525986"/>
              <a:gd name="connsiteX15" fmla="*/ 0 w 5826240"/>
              <a:gd name="connsiteY15" fmla="*/ 2131786 h 6525986"/>
              <a:gd name="connsiteX16" fmla="*/ 530357 w 5826240"/>
              <a:gd name="connsiteY16" fmla="*/ 37249 h 6525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826240" h="6525986">
                <a:moveTo>
                  <a:pt x="5399325" y="0"/>
                </a:moveTo>
                <a:lnTo>
                  <a:pt x="5826240" y="0"/>
                </a:lnTo>
                <a:lnTo>
                  <a:pt x="5826240" y="260210"/>
                </a:lnTo>
                <a:lnTo>
                  <a:pt x="5713154" y="175645"/>
                </a:lnTo>
                <a:cubicBezTo>
                  <a:pt x="5650403" y="133252"/>
                  <a:pt x="5585503" y="93799"/>
                  <a:pt x="5518652" y="57483"/>
                </a:cubicBezTo>
                <a:close/>
                <a:moveTo>
                  <a:pt x="552986" y="0"/>
                </a:moveTo>
                <a:lnTo>
                  <a:pt x="3389075" y="0"/>
                </a:lnTo>
                <a:lnTo>
                  <a:pt x="3269748" y="57483"/>
                </a:lnTo>
                <a:cubicBezTo>
                  <a:pt x="2534381" y="456958"/>
                  <a:pt x="2035175" y="1236074"/>
                  <a:pt x="2035175" y="2131786"/>
                </a:cubicBezTo>
                <a:cubicBezTo>
                  <a:pt x="2035175" y="3434640"/>
                  <a:pt x="3091346" y="4490811"/>
                  <a:pt x="4394200" y="4490811"/>
                </a:cubicBezTo>
                <a:cubicBezTo>
                  <a:pt x="4882770" y="4490811"/>
                  <a:pt x="5336651" y="4342287"/>
                  <a:pt x="5713154" y="4087927"/>
                </a:cubicBezTo>
                <a:lnTo>
                  <a:pt x="5826240" y="4003362"/>
                </a:lnTo>
                <a:lnTo>
                  <a:pt x="5826240" y="6286022"/>
                </a:lnTo>
                <a:lnTo>
                  <a:pt x="5700901" y="6328432"/>
                </a:lnTo>
                <a:cubicBezTo>
                  <a:pt x="5288115" y="6456822"/>
                  <a:pt x="4849234" y="6525986"/>
                  <a:pt x="4394200" y="6525986"/>
                </a:cubicBezTo>
                <a:cubicBezTo>
                  <a:pt x="1967350" y="6525986"/>
                  <a:pt x="0" y="4558636"/>
                  <a:pt x="0" y="2131786"/>
                </a:cubicBezTo>
                <a:cubicBezTo>
                  <a:pt x="0" y="1373396"/>
                  <a:pt x="192125" y="659878"/>
                  <a:pt x="530357" y="37249"/>
                </a:cubicBezTo>
                <a:close/>
              </a:path>
            </a:pathLst>
          </a:custGeom>
          <a:solidFill>
            <a:srgbClr val="92D050">
              <a:alpha val="5000"/>
            </a:srgbClr>
          </a:solidFill>
          <a:ln w="190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3" name="文本框 2"/>
          <p:cNvSpPr txBox="1"/>
          <p:nvPr/>
        </p:nvSpPr>
        <p:spPr>
          <a:xfrm>
            <a:off x="666751" y="1663700"/>
            <a:ext cx="108584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 dirty="0"/>
              <a:t>Supporting text here.</a:t>
            </a:r>
          </a:p>
        </p:txBody>
      </p:sp>
      <p:sp>
        <p:nvSpPr>
          <p:cNvPr id="4" name="圆角矩形 9"/>
          <p:cNvSpPr/>
          <p:nvPr/>
        </p:nvSpPr>
        <p:spPr>
          <a:xfrm>
            <a:off x="673101" y="2902857"/>
            <a:ext cx="10852149" cy="3231243"/>
          </a:xfrm>
          <a:prstGeom prst="roundRect">
            <a:avLst>
              <a:gd name="adj" fmla="val 9929"/>
            </a:avLst>
          </a:prstGeom>
          <a:solidFill>
            <a:srgbClr val="D0EA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" name="文本框 5"/>
          <p:cNvSpPr txBox="1"/>
          <p:nvPr/>
        </p:nvSpPr>
        <p:spPr>
          <a:xfrm>
            <a:off x="4174727" y="1355344"/>
            <a:ext cx="4423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</a:rPr>
              <a:t>Text here</a:t>
            </a:r>
          </a:p>
        </p:txBody>
      </p:sp>
      <p:pic>
        <p:nvPicPr>
          <p:cNvPr id="8" name="Picture 2" descr="查看源图像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95" b="15107"/>
          <a:stretch>
            <a:fillRect/>
          </a:stretch>
        </p:blipFill>
        <p:spPr bwMode="auto">
          <a:xfrm>
            <a:off x="911772" y="723900"/>
            <a:ext cx="2710362" cy="22560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BA4BDA87-15F0-85F3-4316-1331E172273D}"/>
              </a:ext>
            </a:extLst>
          </p:cNvPr>
          <p:cNvSpPr txBox="1"/>
          <p:nvPr/>
        </p:nvSpPr>
        <p:spPr>
          <a:xfrm rot="16200000">
            <a:off x="2234614" y="3455186"/>
            <a:ext cx="1415772" cy="212658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1600" dirty="0"/>
              <a:t>设计四大原则：</a:t>
            </a:r>
            <a:endParaRPr lang="en-US" altLang="zh-CN" sz="1600" dirty="0"/>
          </a:p>
          <a:p>
            <a:r>
              <a:rPr lang="zh-CN" altLang="en-US" sz="1600" dirty="0"/>
              <a:t>对齐：元素规整统一</a:t>
            </a:r>
            <a:endParaRPr lang="en-US" altLang="zh-CN" sz="1600" dirty="0"/>
          </a:p>
          <a:p>
            <a:r>
              <a:rPr lang="zh-CN" altLang="en-US" sz="1600" dirty="0"/>
              <a:t>对比：突出重点信息</a:t>
            </a:r>
            <a:endParaRPr lang="en-US" altLang="zh-CN" sz="1600" dirty="0"/>
          </a:p>
          <a:p>
            <a:r>
              <a:rPr lang="zh-CN" altLang="en-US" sz="1600" dirty="0"/>
              <a:t>亲密：相关内容分组</a:t>
            </a:r>
            <a:endParaRPr lang="en-US" altLang="zh-CN" sz="1600" dirty="0"/>
          </a:p>
          <a:p>
            <a:r>
              <a:rPr lang="zh-CN" altLang="en-US" sz="1600" dirty="0"/>
              <a:t>重复：保持</a:t>
            </a:r>
            <a:r>
              <a:rPr lang="en-US" altLang="zh-CN" sz="1600" dirty="0"/>
              <a:t>3</a:t>
            </a:r>
            <a:r>
              <a:rPr lang="zh-CN" altLang="en-US" sz="1600" dirty="0"/>
              <a:t>视觉一致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B9CFD72-C78A-8FEB-2F97-73109AA695D6}"/>
              </a:ext>
            </a:extLst>
          </p:cNvPr>
          <p:cNvSpPr txBox="1"/>
          <p:nvPr/>
        </p:nvSpPr>
        <p:spPr>
          <a:xfrm>
            <a:off x="8180372" y="3718258"/>
            <a:ext cx="2197015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高效制作流程</a:t>
            </a:r>
            <a:r>
              <a:rPr lang="zh-CN" altLang="en-US" dirty="0"/>
              <a:t>：</a:t>
            </a:r>
            <a:endParaRPr lang="en-US" altLang="zh-CN" dirty="0"/>
          </a:p>
          <a:p>
            <a:r>
              <a:rPr lang="en-US" altLang="zh-CN" sz="1600" dirty="0"/>
              <a:t>1.</a:t>
            </a:r>
            <a:r>
              <a:rPr lang="zh-CN" altLang="en-US" sz="1600" dirty="0"/>
              <a:t>确定主体与构造</a:t>
            </a:r>
            <a:endParaRPr lang="en-US" altLang="zh-CN" sz="1600" dirty="0"/>
          </a:p>
          <a:p>
            <a:r>
              <a:rPr lang="en-US" altLang="zh-CN" sz="1600" dirty="0"/>
              <a:t>2.</a:t>
            </a:r>
            <a:r>
              <a:rPr lang="zh-CN" altLang="en-US" sz="1600" dirty="0"/>
              <a:t>使用母版统一风格</a:t>
            </a:r>
            <a:endParaRPr lang="en-US" altLang="zh-CN" sz="1600" dirty="0"/>
          </a:p>
          <a:p>
            <a:r>
              <a:rPr lang="en-US" altLang="zh-CN" sz="1600" dirty="0"/>
              <a:t>3.</a:t>
            </a:r>
            <a:r>
              <a:rPr lang="zh-CN" altLang="en-US" sz="1600" dirty="0"/>
              <a:t>内容排版与优化</a:t>
            </a:r>
            <a:endParaRPr lang="en-US" altLang="zh-CN" sz="1600" dirty="0"/>
          </a:p>
          <a:p>
            <a:r>
              <a:rPr lang="en-US" altLang="zh-CN" sz="1600" dirty="0"/>
              <a:t>4.</a:t>
            </a:r>
            <a:r>
              <a:rPr lang="zh-CN" altLang="en-US" sz="1600" dirty="0"/>
              <a:t>动画与切换效果</a:t>
            </a:r>
            <a:endParaRPr lang="en-US" altLang="zh-CN" sz="1600" dirty="0"/>
          </a:p>
          <a:p>
            <a:r>
              <a:rPr lang="en-US" altLang="zh-CN" sz="1600" dirty="0"/>
              <a:t>5.</a:t>
            </a:r>
            <a:r>
              <a:rPr lang="zh-CN" altLang="en-US" sz="1600" dirty="0"/>
              <a:t>演讲者备注准备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C096A940-54CC-8F20-BFCC-D433E5D9A581}"/>
              </a:ext>
            </a:extLst>
          </p:cNvPr>
          <p:cNvSpPr txBox="1"/>
          <p:nvPr/>
        </p:nvSpPr>
        <p:spPr>
          <a:xfrm>
            <a:off x="5211899" y="3924821"/>
            <a:ext cx="219701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视觉元素处理：</a:t>
            </a:r>
            <a:endParaRPr lang="en-US" altLang="zh-CN" sz="1600" dirty="0"/>
          </a:p>
          <a:p>
            <a:r>
              <a:rPr lang="zh-CN" altLang="en-US" sz="1600" dirty="0"/>
              <a:t>高质量图片选择</a:t>
            </a:r>
            <a:endParaRPr lang="en-US" altLang="zh-CN" sz="1600" dirty="0"/>
          </a:p>
          <a:p>
            <a:r>
              <a:rPr lang="en-US" altLang="zh-CN" sz="1600" dirty="0" err="1"/>
              <a:t>Smartart</a:t>
            </a:r>
            <a:r>
              <a:rPr lang="zh-CN" altLang="en-US" sz="1600" dirty="0"/>
              <a:t>图形的应用</a:t>
            </a:r>
            <a:endParaRPr lang="en-US" altLang="zh-CN" sz="1600" dirty="0"/>
          </a:p>
          <a:p>
            <a:r>
              <a:rPr lang="zh-CN" altLang="en-US" sz="1600" dirty="0"/>
              <a:t>图标与形状搭配</a:t>
            </a:r>
            <a:endParaRPr lang="en-US" altLang="zh-CN" sz="1600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animBg="1"/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 t="-1000" b="-1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30C4EB1-AFE5-EF46-3388-2D3C43F401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>
            <a:extLst>
              <a:ext uri="{FF2B5EF4-FFF2-40B4-BE49-F238E27FC236}">
                <a16:creationId xmlns:a16="http://schemas.microsoft.com/office/drawing/2014/main" id="{204EE248-C27B-8F66-8148-FAC11F7101E1}"/>
              </a:ext>
            </a:extLst>
          </p:cNvPr>
          <p:cNvSpPr txBox="1"/>
          <p:nvPr/>
        </p:nvSpPr>
        <p:spPr>
          <a:xfrm>
            <a:off x="7042073" y="3496506"/>
            <a:ext cx="4822259" cy="92333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57150" h="38100" prst="hardEdge"/>
            </a:sp3d>
          </a:bodyPr>
          <a:lstStyle/>
          <a:p>
            <a:pPr algn="ctr"/>
            <a:r>
              <a:rPr lang="zh-CN" altLang="en-US" sz="5400" dirty="0">
                <a:ln w="19050">
                  <a:solidFill>
                    <a:srgbClr val="8A562F"/>
                  </a:solidFill>
                </a:ln>
                <a:solidFill>
                  <a:srgbClr val="FFFCF9"/>
                </a:solidFill>
                <a:latin typeface="华文琥珀" panose="02010800040101010101" pitchFamily="2" charset="-122"/>
                <a:ea typeface="华文琥珀" panose="02010800040101010101" pitchFamily="2" charset="-122"/>
              </a:rPr>
              <a:t>实用技巧汇总</a:t>
            </a:r>
          </a:p>
        </p:txBody>
      </p:sp>
    </p:spTree>
    <p:extLst>
      <p:ext uri="{BB962C8B-B14F-4D97-AF65-F5344CB8AC3E}">
        <p14:creationId xmlns:p14="http://schemas.microsoft.com/office/powerpoint/2010/main" val="14165900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rgbClr val="D0EAE9">
                <a:alpha val="90000"/>
              </a:srgbClr>
            </a:gs>
            <a:gs pos="100000">
              <a:srgbClr val="D0EAE9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: 圆角 7">
            <a:extLst>
              <a:ext uri="{FF2B5EF4-FFF2-40B4-BE49-F238E27FC236}">
                <a16:creationId xmlns:a16="http://schemas.microsoft.com/office/drawing/2014/main" id="{A48BF044-0F1F-26F6-9C8D-995F382BED27}"/>
              </a:ext>
            </a:extLst>
          </p:cNvPr>
          <p:cNvSpPr/>
          <p:nvPr/>
        </p:nvSpPr>
        <p:spPr>
          <a:xfrm>
            <a:off x="675059" y="525749"/>
            <a:ext cx="10948253" cy="3363028"/>
          </a:xfrm>
          <a:prstGeom prst="round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41648"/>
            <a:ext cx="12192000" cy="2816352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10C4F09C-52FC-2A1F-A863-94255D742D24}"/>
              </a:ext>
            </a:extLst>
          </p:cNvPr>
          <p:cNvSpPr txBox="1"/>
          <p:nvPr/>
        </p:nvSpPr>
        <p:spPr>
          <a:xfrm>
            <a:off x="1079064" y="791491"/>
            <a:ext cx="205586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通用快捷键</a:t>
            </a:r>
            <a:r>
              <a:rPr lang="en-US" altLang="zh-CN" dirty="0"/>
              <a:t>:</a:t>
            </a:r>
          </a:p>
          <a:p>
            <a:r>
              <a:rPr lang="en-US" altLang="zh-CN" dirty="0"/>
              <a:t>.</a:t>
            </a:r>
            <a:r>
              <a:rPr lang="en-US" altLang="zh-CN" dirty="0" err="1"/>
              <a:t>Ctrl+S</a:t>
            </a:r>
            <a:r>
              <a:rPr lang="en-US" altLang="zh-CN" dirty="0"/>
              <a:t>:</a:t>
            </a:r>
            <a:r>
              <a:rPr lang="zh-CN" altLang="en-US" dirty="0"/>
              <a:t>保存</a:t>
            </a:r>
          </a:p>
          <a:p>
            <a:r>
              <a:rPr lang="en-US" altLang="zh-CN" dirty="0" err="1"/>
              <a:t>Ctrl+Z</a:t>
            </a:r>
            <a:r>
              <a:rPr lang="en-US" altLang="zh-CN" dirty="0"/>
              <a:t>:</a:t>
            </a:r>
            <a:r>
              <a:rPr lang="zh-CN" altLang="en-US" dirty="0"/>
              <a:t>撤销</a:t>
            </a:r>
          </a:p>
          <a:p>
            <a:r>
              <a:rPr lang="en-US" altLang="zh-CN" dirty="0"/>
              <a:t>.F12:</a:t>
            </a:r>
            <a:r>
              <a:rPr lang="zh-CN" altLang="en-US" dirty="0"/>
              <a:t>另存为</a:t>
            </a:r>
          </a:p>
          <a:p>
            <a:r>
              <a:rPr lang="en-US" altLang="zh-CN" dirty="0"/>
              <a:t>.F4:</a:t>
            </a:r>
            <a:r>
              <a:rPr lang="zh-CN" altLang="en-US" dirty="0"/>
              <a:t>重复上一步操作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4D03DEA-DDA6-BD0A-BA01-7171493F9511}"/>
              </a:ext>
            </a:extLst>
          </p:cNvPr>
          <p:cNvSpPr txBox="1"/>
          <p:nvPr/>
        </p:nvSpPr>
        <p:spPr>
          <a:xfrm>
            <a:off x="3738400" y="1760987"/>
            <a:ext cx="205586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Word</a:t>
            </a:r>
            <a:r>
              <a:rPr lang="zh-CN" altLang="en-US" sz="1600" dirty="0"/>
              <a:t>特有</a:t>
            </a:r>
            <a:r>
              <a:rPr lang="en-US" altLang="zh-CN" sz="1600" dirty="0"/>
              <a:t>:</a:t>
            </a:r>
          </a:p>
          <a:p>
            <a:r>
              <a:rPr lang="en-US" altLang="zh-CN" sz="1600" dirty="0" err="1"/>
              <a:t>Ctrl+Shift</a:t>
            </a:r>
            <a:r>
              <a:rPr lang="en-US" altLang="zh-CN" sz="1600" dirty="0"/>
              <a:t>+&gt;:</a:t>
            </a:r>
            <a:r>
              <a:rPr lang="zh-CN" altLang="en-US" sz="1600" dirty="0"/>
              <a:t>增大字号</a:t>
            </a:r>
          </a:p>
          <a:p>
            <a:r>
              <a:rPr lang="en-US" altLang="zh-CN" sz="1600" dirty="0"/>
              <a:t>Ctrl+]:</a:t>
            </a:r>
            <a:r>
              <a:rPr lang="zh-CN" altLang="en-US" sz="1600" dirty="0"/>
              <a:t>逐磅增大字号</a:t>
            </a:r>
          </a:p>
          <a:p>
            <a:r>
              <a:rPr lang="en-US" altLang="zh-CN" sz="1600" dirty="0" err="1"/>
              <a:t>Alt+Shift</a:t>
            </a:r>
            <a:r>
              <a:rPr lang="en-US" altLang="zh-CN" sz="1600" dirty="0"/>
              <a:t>+</a:t>
            </a:r>
            <a:r>
              <a:rPr lang="zh-CN" altLang="en-US" sz="1600" dirty="0"/>
              <a:t>方向键</a:t>
            </a:r>
            <a:r>
              <a:rPr lang="en-US" altLang="zh-CN" sz="1600" dirty="0"/>
              <a:t>:</a:t>
            </a:r>
            <a:r>
              <a:rPr lang="zh-CN" altLang="en-US" sz="1600" dirty="0"/>
              <a:t>调整段落顺序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C221BB1-D826-3E3F-E60B-726CE4834128}"/>
              </a:ext>
            </a:extLst>
          </p:cNvPr>
          <p:cNvSpPr txBox="1"/>
          <p:nvPr/>
        </p:nvSpPr>
        <p:spPr>
          <a:xfrm>
            <a:off x="8907727" y="1970293"/>
            <a:ext cx="205586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Excel</a:t>
            </a:r>
            <a:r>
              <a:rPr lang="zh-CN" altLang="en-US" sz="1600" dirty="0"/>
              <a:t>特有</a:t>
            </a:r>
            <a:r>
              <a:rPr lang="en-US" altLang="zh-CN" sz="1600" dirty="0"/>
              <a:t>:</a:t>
            </a:r>
          </a:p>
          <a:p>
            <a:r>
              <a:rPr lang="en-US" altLang="zh-CN" sz="1600" dirty="0"/>
              <a:t>.Ctrl+;:</a:t>
            </a:r>
            <a:r>
              <a:rPr lang="zh-CN" altLang="en-US" sz="1600" dirty="0"/>
              <a:t>输入当前日期</a:t>
            </a:r>
          </a:p>
          <a:p>
            <a:r>
              <a:rPr lang="en-US" altLang="zh-CN" sz="1600" dirty="0"/>
              <a:t>.</a:t>
            </a:r>
            <a:r>
              <a:rPr lang="en-US" altLang="zh-CN" sz="1600" dirty="0" err="1"/>
              <a:t>Ctrl+Shift</a:t>
            </a:r>
            <a:r>
              <a:rPr lang="en-US" altLang="zh-CN" sz="1600" dirty="0"/>
              <a:t>+:</a:t>
            </a:r>
            <a:r>
              <a:rPr lang="zh-CN" altLang="en-US" sz="1600" dirty="0"/>
              <a:t>快速选中整列数据</a:t>
            </a:r>
          </a:p>
          <a:p>
            <a:r>
              <a:rPr lang="en-US" altLang="zh-CN" sz="1600" dirty="0"/>
              <a:t>.</a:t>
            </a:r>
            <a:r>
              <a:rPr lang="en-US" altLang="zh-CN" sz="1600" dirty="0" err="1"/>
              <a:t>AIt</a:t>
            </a:r>
            <a:r>
              <a:rPr lang="en-US" altLang="zh-CN" sz="1600" dirty="0"/>
              <a:t>+=:</a:t>
            </a:r>
            <a:r>
              <a:rPr lang="zh-CN" altLang="en-US" sz="1600" dirty="0"/>
              <a:t>快速求和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644556E-A0AA-6F55-13BF-08CF36C9F542}"/>
              </a:ext>
            </a:extLst>
          </p:cNvPr>
          <p:cNvSpPr txBox="1"/>
          <p:nvPr/>
        </p:nvSpPr>
        <p:spPr>
          <a:xfrm>
            <a:off x="6397736" y="1130045"/>
            <a:ext cx="205586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PPT</a:t>
            </a:r>
            <a:r>
              <a:rPr lang="zh-CN" altLang="en-US" sz="1600" dirty="0"/>
              <a:t>特有</a:t>
            </a:r>
            <a:r>
              <a:rPr lang="en-US" altLang="zh-CN" sz="1600" dirty="0"/>
              <a:t>:</a:t>
            </a:r>
          </a:p>
          <a:p>
            <a:r>
              <a:rPr lang="en-US" altLang="zh-CN" sz="1600" dirty="0" err="1"/>
              <a:t>Ctrl+D</a:t>
            </a:r>
            <a:r>
              <a:rPr lang="en-US" altLang="zh-CN" sz="1600" dirty="0"/>
              <a:t>:</a:t>
            </a:r>
            <a:r>
              <a:rPr lang="zh-CN" altLang="en-US" sz="1600" dirty="0"/>
              <a:t>快速复制对象</a:t>
            </a:r>
          </a:p>
          <a:p>
            <a:r>
              <a:rPr lang="en-US" altLang="zh-CN" sz="1600" dirty="0"/>
              <a:t>F5:</a:t>
            </a:r>
            <a:r>
              <a:rPr lang="zh-CN" altLang="en-US" sz="1600" dirty="0"/>
              <a:t>从头开始放映</a:t>
            </a:r>
          </a:p>
          <a:p>
            <a:r>
              <a:rPr lang="en-US" altLang="zh-CN" sz="1600" dirty="0"/>
              <a:t>B/W:</a:t>
            </a:r>
            <a:r>
              <a:rPr lang="zh-CN" altLang="en-US" sz="1600" dirty="0"/>
              <a:t>黑屏</a:t>
            </a:r>
            <a:r>
              <a:rPr lang="en-US" altLang="zh-CN" sz="1600" dirty="0"/>
              <a:t>/</a:t>
            </a:r>
            <a:r>
              <a:rPr lang="zh-CN" altLang="en-US" sz="1600" dirty="0"/>
              <a:t>白屏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4286448" y="1552892"/>
            <a:ext cx="3619101" cy="83099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57150" h="38100" prst="hardEdge"/>
            </a:sp3d>
          </a:bodyPr>
          <a:lstStyle/>
          <a:p>
            <a:pPr algn="ctr"/>
            <a:r>
              <a:rPr lang="zh-CN" altLang="en-US" sz="2400" dirty="0">
                <a:ln w="19050">
                  <a:solidFill>
                    <a:srgbClr val="8A562F"/>
                  </a:solidFill>
                </a:ln>
                <a:solidFill>
                  <a:srgbClr val="FFFCF9"/>
                </a:solidFill>
                <a:latin typeface="华文琥珀" panose="02010800040101010101" pitchFamily="2" charset="-122"/>
                <a:ea typeface="华文琥珀" panose="02010800040101010101" pitchFamily="2" charset="-122"/>
              </a:rPr>
              <a:t>演讲人：施雨杭</a:t>
            </a:r>
            <a:endParaRPr lang="en-US" altLang="zh-CN" sz="2400" dirty="0">
              <a:ln w="19050">
                <a:solidFill>
                  <a:srgbClr val="8A562F"/>
                </a:solidFill>
              </a:ln>
              <a:solidFill>
                <a:srgbClr val="FFFCF9"/>
              </a:solidFill>
              <a:latin typeface="华文琥珀" panose="02010800040101010101" pitchFamily="2" charset="-122"/>
              <a:ea typeface="华文琥珀" panose="02010800040101010101" pitchFamily="2" charset="-122"/>
            </a:endParaRPr>
          </a:p>
          <a:p>
            <a:pPr algn="ctr"/>
            <a:r>
              <a:rPr lang="zh-CN" altLang="en-US" sz="2400" dirty="0">
                <a:ln w="19050">
                  <a:solidFill>
                    <a:srgbClr val="8A562F"/>
                  </a:solidFill>
                </a:ln>
                <a:solidFill>
                  <a:srgbClr val="FFFCF9"/>
                </a:solidFill>
                <a:latin typeface="华文琥珀" panose="02010800040101010101" pitchFamily="2" charset="-122"/>
                <a:ea typeface="华文琥珀" panose="02010800040101010101" pitchFamily="2" charset="-122"/>
              </a:rPr>
              <a:t>时间：</a:t>
            </a:r>
            <a:r>
              <a:rPr lang="en-US" altLang="zh-CN" sz="2400" dirty="0">
                <a:ln w="19050">
                  <a:solidFill>
                    <a:srgbClr val="8A562F"/>
                  </a:solidFill>
                </a:ln>
                <a:solidFill>
                  <a:srgbClr val="FFFCF9"/>
                </a:solidFill>
                <a:latin typeface="华文琥珀" panose="02010800040101010101" pitchFamily="2" charset="-122"/>
                <a:ea typeface="华文琥珀" panose="02010800040101010101" pitchFamily="2" charset="-122"/>
              </a:rPr>
              <a:t>2026</a:t>
            </a:r>
            <a:r>
              <a:rPr lang="zh-CN" altLang="en-US" sz="2400" dirty="0">
                <a:ln w="19050">
                  <a:solidFill>
                    <a:srgbClr val="8A562F"/>
                  </a:solidFill>
                </a:ln>
                <a:solidFill>
                  <a:srgbClr val="FFFCF9"/>
                </a:solidFill>
                <a:latin typeface="华文琥珀" panose="02010800040101010101" pitchFamily="2" charset="-122"/>
                <a:ea typeface="华文琥珀" panose="02010800040101010101" pitchFamily="2" charset="-122"/>
              </a:rPr>
              <a:t>年</a:t>
            </a:r>
            <a:r>
              <a:rPr lang="en-US" altLang="zh-CN" sz="2400" dirty="0">
                <a:ln w="19050">
                  <a:solidFill>
                    <a:srgbClr val="8A562F"/>
                  </a:solidFill>
                </a:ln>
                <a:solidFill>
                  <a:srgbClr val="FFFCF9"/>
                </a:solidFill>
                <a:latin typeface="华文琥珀" panose="02010800040101010101" pitchFamily="2" charset="-122"/>
                <a:ea typeface="华文琥珀" panose="02010800040101010101" pitchFamily="2" charset="-122"/>
              </a:rPr>
              <a:t>1</a:t>
            </a:r>
            <a:r>
              <a:rPr lang="zh-CN" altLang="en-US" sz="2400" dirty="0">
                <a:ln w="19050">
                  <a:solidFill>
                    <a:srgbClr val="8A562F"/>
                  </a:solidFill>
                </a:ln>
                <a:solidFill>
                  <a:srgbClr val="FFFCF9"/>
                </a:solidFill>
                <a:latin typeface="华文琥珀" panose="02010800040101010101" pitchFamily="2" charset="-122"/>
                <a:ea typeface="华文琥珀" panose="02010800040101010101" pitchFamily="2" charset="-122"/>
              </a:rPr>
              <a:t>月</a:t>
            </a:r>
            <a:r>
              <a:rPr lang="en-US" altLang="zh-CN" sz="2400">
                <a:ln w="19050">
                  <a:solidFill>
                    <a:srgbClr val="8A562F"/>
                  </a:solidFill>
                </a:ln>
                <a:solidFill>
                  <a:srgbClr val="FFFCF9"/>
                </a:solidFill>
                <a:latin typeface="华文琥珀" panose="02010800040101010101" pitchFamily="2" charset="-122"/>
                <a:ea typeface="华文琥珀" panose="02010800040101010101" pitchFamily="2" charset="-122"/>
              </a:rPr>
              <a:t>3</a:t>
            </a:r>
            <a:r>
              <a:rPr lang="zh-CN" altLang="en-US" sz="2400">
                <a:ln w="19050">
                  <a:solidFill>
                    <a:srgbClr val="8A562F"/>
                  </a:solidFill>
                </a:ln>
                <a:solidFill>
                  <a:srgbClr val="FFFCF9"/>
                </a:solidFill>
                <a:latin typeface="华文琥珀" panose="02010800040101010101" pitchFamily="2" charset="-122"/>
                <a:ea typeface="华文琥珀" panose="02010800040101010101" pitchFamily="2" charset="-122"/>
              </a:rPr>
              <a:t>日</a:t>
            </a:r>
            <a:endParaRPr lang="zh-CN" altLang="en-US" sz="2400" dirty="0">
              <a:ln w="19050">
                <a:solidFill>
                  <a:srgbClr val="8A562F"/>
                </a:solidFill>
              </a:ln>
              <a:solidFill>
                <a:srgbClr val="FFFCF9"/>
              </a:solidFill>
              <a:latin typeface="华文琥珀" panose="02010800040101010101" pitchFamily="2" charset="-122"/>
              <a:ea typeface="华文琥珀" panose="02010800040101010101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637770" y="721895"/>
            <a:ext cx="2916455" cy="83099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perspectiveFront"/>
              <a:lightRig rig="threePt" dir="t"/>
            </a:scene3d>
          </a:bodyPr>
          <a:lstStyle/>
          <a:p>
            <a:pPr algn="ctr"/>
            <a:r>
              <a:rPr lang="zh-CN" altLang="en-US" sz="4800" dirty="0">
                <a:ln w="28575">
                  <a:solidFill>
                    <a:srgbClr val="8A562F"/>
                  </a:solidFill>
                </a:ln>
                <a:solidFill>
                  <a:srgbClr val="FFFCF9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华文琥珀" panose="02010800040101010101" pitchFamily="2" charset="-122"/>
                <a:ea typeface="华文琥珀" panose="02010800040101010101" pitchFamily="2" charset="-122"/>
              </a:rPr>
              <a:t>谢谢观看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0EA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982825" y="2263557"/>
            <a:ext cx="9181707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defRPr/>
            </a:pPr>
            <a:r>
              <a:rPr kumimoji="0" lang="en-US" altLang="zh-CN" sz="13800" b="1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  <a:alpha val="5000"/>
                  </a:schemeClr>
                </a:solidFill>
                <a:effectLst/>
                <a:uLnTx/>
                <a:uFillTx/>
              </a:rPr>
              <a:t>CONTENTS</a:t>
            </a:r>
          </a:p>
        </p:txBody>
      </p:sp>
      <p:grpSp>
        <p:nvGrpSpPr>
          <p:cNvPr id="8" name="组合 7"/>
          <p:cNvGrpSpPr/>
          <p:nvPr/>
        </p:nvGrpSpPr>
        <p:grpSpPr>
          <a:xfrm>
            <a:off x="984128" y="167803"/>
            <a:ext cx="4102100" cy="1107996"/>
            <a:chOff x="6375415" y="1347000"/>
            <a:chExt cx="4102100" cy="1107996"/>
          </a:xfrm>
        </p:grpSpPr>
        <p:sp>
          <p:nvSpPr>
            <p:cNvPr id="9" name="文本框 8"/>
            <p:cNvSpPr txBox="1"/>
            <p:nvPr/>
          </p:nvSpPr>
          <p:spPr>
            <a:xfrm>
              <a:off x="7645400" y="1537612"/>
              <a:ext cx="15783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kumimoji="0" sz="1400" b="1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defRPr>
              </a:lvl1pPr>
            </a:lstStyle>
            <a:p>
              <a:r>
                <a:rPr lang="en-US" altLang="zh-CN" dirty="0">
                  <a:ln>
                    <a:solidFill>
                      <a:srgbClr val="FFC000"/>
                    </a:solidFill>
                  </a:ln>
                  <a:solidFill>
                    <a:srgbClr val="FFC000"/>
                  </a:solidFill>
                </a:rPr>
                <a:t>TEXT HERE</a:t>
              </a: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7645400" y="1818988"/>
              <a:ext cx="2832115" cy="2789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lnSpc>
                  <a:spcPct val="150000"/>
                </a:lnSpc>
                <a:defRPr kumimoji="0" sz="900" i="0" u="none" strike="noStrike" cap="none" spc="0" normalizeH="0" baseline="0">
                  <a:ln>
                    <a:noFill/>
                  </a:ln>
                  <a:effectLst/>
                  <a:uLnTx/>
                  <a:uFillTx/>
                </a:defRPr>
              </a:lvl1pPr>
            </a:lstStyle>
            <a:p>
              <a:pPr algn="l"/>
              <a:r>
                <a:rPr lang="en-US" dirty="0"/>
                <a:t>.</a:t>
              </a: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6375415" y="1347000"/>
              <a:ext cx="1389489" cy="110799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R="0" lvl="0" indent="0" defTabSz="913765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defRPr kumimoji="0" sz="6000" b="1" i="0" u="none" strike="noStrike" cap="none" spc="0" normalizeH="0" baseline="0">
                  <a:ln>
                    <a:noFill/>
                  </a:ln>
                  <a:solidFill>
                    <a:srgbClr val="FFFFFF">
                      <a:alpha val="90000"/>
                    </a:srgbClr>
                  </a:solidFill>
                  <a:effectLst/>
                  <a:uLnTx/>
                  <a:uFillTx/>
                </a:defRPr>
              </a:lvl1pPr>
            </a:lstStyle>
            <a:p>
              <a:r>
                <a:rPr lang="en-US" altLang="zh-CN" sz="6600" b="0" dirty="0">
                  <a:ln>
                    <a:solidFill>
                      <a:srgbClr val="F9D281"/>
                    </a:solidFill>
                  </a:ln>
                  <a:solidFill>
                    <a:srgbClr val="F9D281">
                      <a:alpha val="80000"/>
                    </a:srgbClr>
                  </a:solidFill>
                </a:rPr>
                <a:t>O1</a:t>
              </a: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982825" y="1226092"/>
            <a:ext cx="4103403" cy="1107996"/>
            <a:chOff x="6374112" y="1327078"/>
            <a:chExt cx="4103403" cy="1107996"/>
          </a:xfrm>
        </p:grpSpPr>
        <p:sp>
          <p:nvSpPr>
            <p:cNvPr id="13" name="文本框 12"/>
            <p:cNvSpPr txBox="1"/>
            <p:nvPr/>
          </p:nvSpPr>
          <p:spPr>
            <a:xfrm>
              <a:off x="7645400" y="1537612"/>
              <a:ext cx="15783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kumimoji="0" sz="1400" b="1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defRPr>
              </a:lvl1pPr>
            </a:lstStyle>
            <a:p>
              <a:r>
                <a:rPr lang="en-US" altLang="zh-CN" dirty="0">
                  <a:ln>
                    <a:solidFill>
                      <a:srgbClr val="FFC000"/>
                    </a:solidFill>
                  </a:ln>
                  <a:solidFill>
                    <a:srgbClr val="FFC000"/>
                  </a:solidFill>
                </a:rPr>
                <a:t>TEXT HERE</a:t>
              </a: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7645400" y="1818988"/>
              <a:ext cx="2832115" cy="4241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lnSpc>
                  <a:spcPct val="150000"/>
                </a:lnSpc>
                <a:defRPr kumimoji="0" sz="900" i="0" u="none" strike="noStrike" cap="none" spc="0" normalizeH="0" baseline="0">
                  <a:ln>
                    <a:noFill/>
                  </a:ln>
                  <a:effectLst/>
                  <a:uLnTx/>
                  <a:uFillTx/>
                </a:defRPr>
              </a:lvl1pPr>
            </a:lstStyle>
            <a:p>
              <a:pPr algn="l"/>
              <a:r>
                <a:rPr lang="en-US" altLang="zh-CN" sz="1600" dirty="0"/>
                <a:t>Word</a:t>
              </a:r>
              <a:r>
                <a:rPr lang="zh-CN" altLang="en-US" sz="1600" dirty="0"/>
                <a:t>核心技能</a:t>
              </a:r>
              <a:endParaRPr lang="en-US" sz="1600" dirty="0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6374112" y="1327078"/>
              <a:ext cx="1389489" cy="110799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R="0" lvl="0" indent="0" defTabSz="913765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defRPr kumimoji="0" sz="6600" b="0" i="0" u="none" strike="noStrike" cap="none" spc="0" normalizeH="0" baseline="0">
                  <a:ln>
                    <a:noFill/>
                  </a:ln>
                  <a:solidFill>
                    <a:schemeClr val="accent1">
                      <a:alpha val="80000"/>
                    </a:schemeClr>
                  </a:solidFill>
                  <a:effectLst/>
                  <a:uLnTx/>
                  <a:uFillTx/>
                </a:defRPr>
              </a:lvl1pPr>
            </a:lstStyle>
            <a:p>
              <a:r>
                <a:rPr lang="en-US" altLang="zh-CN" dirty="0">
                  <a:ln>
                    <a:solidFill>
                      <a:srgbClr val="7F292C"/>
                    </a:solidFill>
                  </a:ln>
                  <a:solidFill>
                    <a:srgbClr val="7F292C">
                      <a:alpha val="80000"/>
                    </a:srgbClr>
                  </a:solidFill>
                </a:rPr>
                <a:t>O2</a:t>
              </a: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937571" y="2420563"/>
            <a:ext cx="4102100" cy="1107996"/>
            <a:chOff x="6375415" y="1347000"/>
            <a:chExt cx="4102100" cy="1107996"/>
          </a:xfrm>
        </p:grpSpPr>
        <p:sp>
          <p:nvSpPr>
            <p:cNvPr id="17" name="文本框 16"/>
            <p:cNvSpPr txBox="1"/>
            <p:nvPr/>
          </p:nvSpPr>
          <p:spPr>
            <a:xfrm>
              <a:off x="7645400" y="1537612"/>
              <a:ext cx="15783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kumimoji="0" sz="1400" b="1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defRPr>
              </a:lvl1pPr>
            </a:lstStyle>
            <a:p>
              <a:r>
                <a:rPr lang="en-US" altLang="zh-CN" dirty="0">
                  <a:ln>
                    <a:solidFill>
                      <a:srgbClr val="FFC000"/>
                    </a:solidFill>
                  </a:ln>
                  <a:solidFill>
                    <a:srgbClr val="FFC000"/>
                  </a:solidFill>
                </a:rPr>
                <a:t>TEXT HERE</a:t>
              </a: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7645400" y="1818988"/>
              <a:ext cx="2832115" cy="4241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lnSpc>
                  <a:spcPct val="150000"/>
                </a:lnSpc>
                <a:defRPr kumimoji="0" sz="900" i="0" u="none" strike="noStrike" cap="none" spc="0" normalizeH="0" baseline="0">
                  <a:ln>
                    <a:noFill/>
                  </a:ln>
                  <a:effectLst/>
                  <a:uLnTx/>
                  <a:uFillTx/>
                </a:defRPr>
              </a:lvl1pPr>
            </a:lstStyle>
            <a:p>
              <a:pPr algn="l"/>
              <a:r>
                <a:rPr lang="en-US" altLang="zh-CN" sz="1600" dirty="0"/>
                <a:t>Excel</a:t>
              </a:r>
              <a:r>
                <a:rPr lang="zh-CN" altLang="en-US" sz="1600" dirty="0"/>
                <a:t>数据处理</a:t>
              </a:r>
              <a:endParaRPr lang="en-US" sz="1600" dirty="0"/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6375415" y="1347000"/>
              <a:ext cx="1389489" cy="110799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R="0" lvl="0" indent="0" defTabSz="913765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defRPr kumimoji="0" sz="6000" b="1" i="0" u="none" strike="noStrike" cap="none" spc="0" normalizeH="0" baseline="0">
                  <a:ln>
                    <a:noFill/>
                  </a:ln>
                  <a:solidFill>
                    <a:srgbClr val="FFFFFF">
                      <a:alpha val="90000"/>
                    </a:srgbClr>
                  </a:solidFill>
                  <a:effectLst/>
                  <a:uLnTx/>
                  <a:uFillTx/>
                </a:defRPr>
              </a:lvl1pPr>
            </a:lstStyle>
            <a:p>
              <a:r>
                <a:rPr lang="en-US" altLang="zh-CN" sz="6600" b="0" dirty="0">
                  <a:ln>
                    <a:solidFill>
                      <a:srgbClr val="F9D281"/>
                    </a:solidFill>
                  </a:ln>
                  <a:solidFill>
                    <a:srgbClr val="F9D281">
                      <a:alpha val="80000"/>
                    </a:srgbClr>
                  </a:solidFill>
                </a:rPr>
                <a:t>O3</a:t>
              </a: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916364" y="3722252"/>
            <a:ext cx="4137218" cy="1107996"/>
            <a:chOff x="6340297" y="1380839"/>
            <a:chExt cx="4137218" cy="1107996"/>
          </a:xfrm>
        </p:grpSpPr>
        <p:sp>
          <p:nvSpPr>
            <p:cNvPr id="21" name="文本框 20"/>
            <p:cNvSpPr txBox="1"/>
            <p:nvPr/>
          </p:nvSpPr>
          <p:spPr>
            <a:xfrm>
              <a:off x="7645400" y="1537612"/>
              <a:ext cx="15783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kumimoji="0" sz="1400" b="1" i="0" u="none" strike="noStrike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</a:defRPr>
              </a:lvl1pPr>
            </a:lstStyle>
            <a:p>
              <a:r>
                <a:rPr lang="en-US" altLang="zh-CN" dirty="0">
                  <a:ln>
                    <a:solidFill>
                      <a:srgbClr val="FFC000"/>
                    </a:solidFill>
                  </a:ln>
                  <a:solidFill>
                    <a:srgbClr val="FFC000"/>
                  </a:solidFill>
                </a:rPr>
                <a:t>TEXT HERE</a:t>
              </a: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7645400" y="1818988"/>
              <a:ext cx="2832115" cy="3826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lnSpc>
                  <a:spcPct val="150000"/>
                </a:lnSpc>
                <a:defRPr kumimoji="0" sz="900" i="0" u="none" strike="noStrike" cap="none" spc="0" normalizeH="0" baseline="0">
                  <a:ln>
                    <a:noFill/>
                  </a:ln>
                  <a:effectLst/>
                  <a:uLnTx/>
                  <a:uFillTx/>
                </a:defRPr>
              </a:lvl1pPr>
            </a:lstStyle>
            <a:p>
              <a:pPr algn="l"/>
              <a:r>
                <a:rPr lang="en-US" altLang="zh-CN" sz="1400" dirty="0"/>
                <a:t>PPT</a:t>
              </a:r>
              <a:r>
                <a:rPr lang="zh-CN" altLang="en-US" sz="1400" dirty="0"/>
                <a:t>设计与制作</a:t>
              </a:r>
              <a:endParaRPr lang="en-US" sz="1400" dirty="0"/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6340297" y="1380839"/>
              <a:ext cx="1389489" cy="110799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R="0" lvl="0" indent="0" defTabSz="913765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defRPr kumimoji="0" sz="6000" b="1" i="0" u="none" strike="noStrike" cap="none" spc="0" normalizeH="0" baseline="0">
                  <a:ln>
                    <a:noFill/>
                  </a:ln>
                  <a:solidFill>
                    <a:srgbClr val="FFFFFF">
                      <a:alpha val="90000"/>
                    </a:srgbClr>
                  </a:solidFill>
                  <a:effectLst/>
                  <a:uLnTx/>
                  <a:uFillTx/>
                </a:defRPr>
              </a:lvl1pPr>
            </a:lstStyle>
            <a:p>
              <a:r>
                <a:rPr lang="en-US" altLang="zh-CN" sz="6600" b="0" dirty="0">
                  <a:ln>
                    <a:solidFill>
                      <a:srgbClr val="F9D281"/>
                    </a:solidFill>
                  </a:ln>
                  <a:solidFill>
                    <a:srgbClr val="F9D281">
                      <a:alpha val="80000"/>
                    </a:srgbClr>
                  </a:solidFill>
                </a:rPr>
                <a:t>O4</a:t>
              </a: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6866181" y="3980705"/>
            <a:ext cx="4589542" cy="1483409"/>
            <a:chOff x="4582738" y="1857770"/>
            <a:chExt cx="4589542" cy="1483409"/>
          </a:xfrm>
        </p:grpSpPr>
        <p:sp>
          <p:nvSpPr>
            <p:cNvPr id="25" name="圆角矩形 24"/>
            <p:cNvSpPr/>
            <p:nvPr/>
          </p:nvSpPr>
          <p:spPr>
            <a:xfrm>
              <a:off x="4761767" y="2106523"/>
              <a:ext cx="4410513" cy="1234656"/>
            </a:xfrm>
            <a:prstGeom prst="roundRect">
              <a:avLst>
                <a:gd name="adj" fmla="val 7400"/>
              </a:avLst>
            </a:prstGeom>
            <a:solidFill>
              <a:srgbClr val="FFFFFF"/>
            </a:solidFill>
            <a:ln w="12700" cap="rnd">
              <a:noFill/>
              <a:prstDash val="solid"/>
              <a:round/>
            </a:ln>
            <a:effectLst>
              <a:outerShdw blurRad="254000" dist="127000" algn="ctr" rotWithShape="0">
                <a:schemeClr val="bg1">
                  <a:lumMod val="65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 defTabSz="914400"/>
              <a:endParaRPr lang="zh-CN" altLang="en-US" sz="2000" b="1" dirty="0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4903528" y="2282768"/>
              <a:ext cx="4116083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37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defRPr/>
              </a:pPr>
              <a:r>
                <a:rPr kumimoji="0" lang="en-US" altLang="zh-CN" sz="6000" b="1" i="0" u="none" strike="noStrike" kern="1200" cap="none" spc="0" normalizeH="0" baseline="0" noProof="0" dirty="0">
                  <a:ln>
                    <a:solidFill>
                      <a:srgbClr val="F9D281"/>
                    </a:solidFill>
                  </a:ln>
                  <a:solidFill>
                    <a:srgbClr val="F9D281"/>
                  </a:solidFill>
                  <a:effectLst/>
                  <a:uLnTx/>
                  <a:uFillTx/>
                </a:rPr>
                <a:t>CONTENTS</a:t>
              </a:r>
            </a:p>
          </p:txBody>
        </p:sp>
        <p:sp>
          <p:nvSpPr>
            <p:cNvPr id="27" name="椭圆 26"/>
            <p:cNvSpPr/>
            <p:nvPr/>
          </p:nvSpPr>
          <p:spPr>
            <a:xfrm>
              <a:off x="4582738" y="1857770"/>
              <a:ext cx="432243" cy="446461"/>
            </a:xfrm>
            <a:prstGeom prst="ellipse">
              <a:avLst/>
            </a:prstGeom>
            <a:solidFill>
              <a:srgbClr val="FCFCBC"/>
            </a:solidFill>
            <a:ln w="12700" cap="rnd">
              <a:noFill/>
              <a:prstDash val="solid"/>
              <a:rou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rmAutofit/>
            </a:bodyPr>
            <a:lstStyle/>
            <a:p>
              <a:pPr algn="ctr" defTabSz="914400"/>
              <a:endParaRPr lang="zh-CN" altLang="en-US" sz="1400" b="1" dirty="0">
                <a:solidFill>
                  <a:srgbClr val="FFFFFF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</a:endParaRPr>
            </a:p>
          </p:txBody>
        </p:sp>
      </p:grpSp>
      <p:pic>
        <p:nvPicPr>
          <p:cNvPr id="2050" name="Picture 2" descr="查看源图像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2188" r="100000">
                        <a14:backgroundMark x1="25469" y1="48658" x2="25469" y2="48658"/>
                        <a14:backgroundMark x1="25313" y1="48479" x2="25313" y2="48479"/>
                        <a14:backgroundMark x1="81250" y1="41503" x2="81250" y2="41503"/>
                        <a14:backgroundMark x1="81250" y1="41503" x2="81250" y2="4150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7567" y="779252"/>
            <a:ext cx="3926555" cy="3429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FA57EA0F-CEC5-52DB-DEC3-E87DB732CD35}"/>
              </a:ext>
            </a:extLst>
          </p:cNvPr>
          <p:cNvSpPr txBox="1"/>
          <p:nvPr/>
        </p:nvSpPr>
        <p:spPr>
          <a:xfrm>
            <a:off x="2186886" y="757518"/>
            <a:ext cx="64696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/>
              <a:t>学习目标与资源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AACE61F-19EA-2F4D-8C82-B01CB8BB6498}"/>
              </a:ext>
            </a:extLst>
          </p:cNvPr>
          <p:cNvSpPr txBox="1"/>
          <p:nvPr/>
        </p:nvSpPr>
        <p:spPr>
          <a:xfrm>
            <a:off x="916364" y="4982419"/>
            <a:ext cx="1389489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marR="0" lvl="0" indent="0" defTabSz="913765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defRPr kumimoji="0" sz="6000" b="1" i="0" u="none" strike="noStrike" cap="none" spc="0" normalizeH="0" baseline="0">
                <a:ln>
                  <a:noFill/>
                </a:ln>
                <a:solidFill>
                  <a:srgbClr val="FFFFFF">
                    <a:alpha val="90000"/>
                  </a:srgbClr>
                </a:solidFill>
                <a:effectLst/>
                <a:uLnTx/>
                <a:uFillTx/>
              </a:defRPr>
            </a:lvl1pPr>
          </a:lstStyle>
          <a:p>
            <a:r>
              <a:rPr lang="en-US" altLang="zh-CN" sz="6600" b="0" dirty="0">
                <a:ln>
                  <a:solidFill>
                    <a:srgbClr val="F9D281"/>
                  </a:solidFill>
                </a:ln>
                <a:solidFill>
                  <a:srgbClr val="F9D281">
                    <a:alpha val="80000"/>
                  </a:srgbClr>
                </a:solidFill>
              </a:rPr>
              <a:t>O5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2128215-1C73-DAD8-038C-9E32950571A9}"/>
              </a:ext>
            </a:extLst>
          </p:cNvPr>
          <p:cNvSpPr txBox="1"/>
          <p:nvPr/>
        </p:nvSpPr>
        <p:spPr>
          <a:xfrm>
            <a:off x="2207555" y="5156337"/>
            <a:ext cx="15783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kumimoji="0" sz="1400" b="1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defRPr>
            </a:lvl1pPr>
          </a:lstStyle>
          <a:p>
            <a:r>
              <a:rPr lang="en-US" altLang="zh-CN" dirty="0">
                <a:ln>
                  <a:solidFill>
                    <a:srgbClr val="FFC000"/>
                  </a:solidFill>
                </a:ln>
                <a:solidFill>
                  <a:srgbClr val="FFC000"/>
                </a:solidFill>
              </a:rPr>
              <a:t>TEXT HERE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DC021F8-69DD-84B2-179E-09F4E1E9D7F4}"/>
              </a:ext>
            </a:extLst>
          </p:cNvPr>
          <p:cNvSpPr txBox="1"/>
          <p:nvPr/>
        </p:nvSpPr>
        <p:spPr>
          <a:xfrm>
            <a:off x="2221467" y="5464114"/>
            <a:ext cx="2832115" cy="4241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50000"/>
              </a:lnSpc>
              <a:defRPr kumimoji="0" sz="900" i="0" u="none" strike="noStrike" cap="none" spc="0" normalizeH="0" baseline="0">
                <a:ln>
                  <a:noFill/>
                </a:ln>
                <a:effectLst/>
                <a:uLnTx/>
                <a:uFillTx/>
              </a:defRPr>
            </a:lvl1pPr>
          </a:lstStyle>
          <a:p>
            <a:pPr algn="l"/>
            <a:r>
              <a:rPr lang="zh-CN" altLang="en-US" sz="1600" dirty="0"/>
              <a:t>实用技巧汇总</a:t>
            </a:r>
            <a:endParaRPr lang="en-US" sz="1600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500"/>
                            </p:stCondLst>
                            <p:childTnLst>
                              <p:par>
                                <p:cTn id="3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/>
          <p:cNvSpPr txBox="1"/>
          <p:nvPr/>
        </p:nvSpPr>
        <p:spPr>
          <a:xfrm>
            <a:off x="6864103" y="3429000"/>
            <a:ext cx="4822259" cy="83099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57150" h="38100" prst="hardEdge"/>
            </a:sp3d>
          </a:bodyPr>
          <a:lstStyle/>
          <a:p>
            <a:pPr algn="ctr"/>
            <a:r>
              <a:rPr lang="zh-CN" altLang="en-US" sz="4800" dirty="0">
                <a:ln w="19050">
                  <a:solidFill>
                    <a:srgbClr val="8A562F"/>
                  </a:solidFill>
                </a:ln>
                <a:solidFill>
                  <a:srgbClr val="FFFCF9"/>
                </a:solidFill>
                <a:latin typeface="华文琥珀" panose="02010800040101010101" pitchFamily="2" charset="-122"/>
                <a:ea typeface="华文琥珀" panose="02010800040101010101" pitchFamily="2" charset="-122"/>
              </a:rPr>
              <a:t>学习目标与资源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560448" y="1148328"/>
            <a:ext cx="3847169" cy="847948"/>
            <a:chOff x="7458307" y="1252961"/>
            <a:chExt cx="3847169" cy="847948"/>
          </a:xfrm>
        </p:grpSpPr>
        <p:sp>
          <p:nvSpPr>
            <p:cNvPr id="3" name="文本框 2"/>
            <p:cNvSpPr txBox="1"/>
            <p:nvPr/>
          </p:nvSpPr>
          <p:spPr>
            <a:xfrm>
              <a:off x="7458307" y="1252961"/>
              <a:ext cx="55496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b="1" dirty="0"/>
                <a:t>01-</a:t>
              </a:r>
              <a:endParaRPr lang="zh-CN" altLang="en-US" sz="2000" b="1" dirty="0"/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7469457" y="1731577"/>
              <a:ext cx="3836019" cy="36933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2000" b="1" i="0">
                  <a:gradFill>
                    <a:gsLst>
                      <a:gs pos="0">
                        <a:schemeClr val="accent1">
                          <a:lumMod val="60000"/>
                          <a:lumOff val="40000"/>
                        </a:schemeClr>
                      </a:gs>
                      <a:gs pos="60000">
                        <a:schemeClr val="accent1"/>
                      </a:gs>
                    </a:gsLst>
                    <a:lin ang="2700000" scaled="0"/>
                  </a:gradFill>
                  <a:effectLst>
                    <a:outerShdw blurRad="76200" dist="50800" dir="5400000" algn="ctr" rotWithShape="0">
                      <a:schemeClr val="accent1">
                        <a:alpha val="20000"/>
                      </a:schemeClr>
                    </a:outerShdw>
                  </a:effectLst>
                </a:defRPr>
              </a:lvl1pPr>
            </a:lstStyle>
            <a:p>
              <a:pPr>
                <a:buSzPct val="25000"/>
              </a:pPr>
              <a:r>
                <a:rPr lang="zh-CN" altLang="en-US" sz="1800" dirty="0">
                  <a:solidFill>
                    <a:schemeClr val="tx1"/>
                  </a:solidFill>
                  <a:effectLst/>
                </a:rPr>
                <a:t>掌握</a:t>
              </a:r>
              <a:r>
                <a:rPr lang="en-US" altLang="zh-CN" sz="1800" dirty="0">
                  <a:solidFill>
                    <a:schemeClr val="tx1"/>
                  </a:solidFill>
                  <a:effectLst/>
                </a:rPr>
                <a:t>word</a:t>
              </a:r>
              <a:r>
                <a:rPr lang="zh-CN" altLang="en-US" sz="1800" dirty="0">
                  <a:solidFill>
                    <a:schemeClr val="tx1"/>
                  </a:solidFill>
                  <a:effectLst/>
                </a:rPr>
                <a:t>专业排版与样式管理</a:t>
              </a:r>
              <a:endParaRPr lang="en-US" altLang="zh-CN" sz="1800" dirty="0">
                <a:solidFill>
                  <a:schemeClr val="tx1"/>
                </a:solidFill>
                <a:effectLst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4737396" y="2555176"/>
            <a:ext cx="5332588" cy="1588242"/>
            <a:chOff x="5258030" y="2999919"/>
            <a:chExt cx="5332588" cy="1588242"/>
          </a:xfrm>
        </p:grpSpPr>
        <p:sp>
          <p:nvSpPr>
            <p:cNvPr id="7" name="矩形: 对角圆角 6"/>
            <p:cNvSpPr/>
            <p:nvPr/>
          </p:nvSpPr>
          <p:spPr>
            <a:xfrm>
              <a:off x="5258030" y="2999919"/>
              <a:ext cx="5332588" cy="1588242"/>
            </a:xfrm>
            <a:prstGeom prst="round2DiagRect">
              <a:avLst>
                <a:gd name="adj1" fmla="val 50000"/>
                <a:gd name="adj2" fmla="val 0"/>
              </a:avLst>
            </a:prstGeom>
            <a:solidFill>
              <a:srgbClr val="8A562F">
                <a:alpha val="10000"/>
              </a:srgbClr>
            </a:solidFill>
            <a:ln w="12700" cap="rnd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 defTabSz="913765"/>
              <a:endParaRPr lang="zh-CN" altLang="en-US" sz="1400" b="1" dirty="0">
                <a:solidFill>
                  <a:schemeClr val="tx1"/>
                </a:solidFill>
              </a:endParaRPr>
            </a:p>
          </p:txBody>
        </p:sp>
        <p:grpSp>
          <p:nvGrpSpPr>
            <p:cNvPr id="8" name="组合 7"/>
            <p:cNvGrpSpPr/>
            <p:nvPr/>
          </p:nvGrpSpPr>
          <p:grpSpPr>
            <a:xfrm>
              <a:off x="6135461" y="3323091"/>
              <a:ext cx="3836019" cy="847948"/>
              <a:chOff x="7432907" y="1538002"/>
              <a:chExt cx="3836019" cy="847948"/>
            </a:xfrm>
          </p:grpSpPr>
          <p:sp>
            <p:nvSpPr>
              <p:cNvPr id="9" name="文本框 8"/>
              <p:cNvSpPr txBox="1"/>
              <p:nvPr/>
            </p:nvSpPr>
            <p:spPr>
              <a:xfrm>
                <a:off x="7432907" y="1538002"/>
                <a:ext cx="55496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000" b="1" dirty="0"/>
                  <a:t>02-</a:t>
                </a:r>
                <a:endParaRPr lang="zh-CN" altLang="en-US" sz="2000" b="1" dirty="0"/>
              </a:p>
            </p:txBody>
          </p:sp>
          <p:sp>
            <p:nvSpPr>
              <p:cNvPr id="11" name="文本框 10"/>
              <p:cNvSpPr txBox="1"/>
              <p:nvPr/>
            </p:nvSpPr>
            <p:spPr>
              <a:xfrm>
                <a:off x="7432907" y="2016618"/>
                <a:ext cx="3836019" cy="369332"/>
              </a:xfrm>
              <a:prstGeom prst="rect">
                <a:avLst/>
              </a:prstGeom>
              <a:noFill/>
              <a:effectLst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2000" b="1" i="0">
                    <a:gradFill>
                      <a:gsLst>
                        <a:gs pos="0">
                          <a:schemeClr val="accent1">
                            <a:lumMod val="60000"/>
                            <a:lumOff val="40000"/>
                          </a:schemeClr>
                        </a:gs>
                        <a:gs pos="60000">
                          <a:schemeClr val="accent1"/>
                        </a:gs>
                      </a:gsLst>
                      <a:lin ang="2700000" scaled="0"/>
                    </a:gradFill>
                    <a:effectLst>
                      <a:outerShdw blurRad="76200" dist="50800" dir="5400000" algn="ctr" rotWithShape="0">
                        <a:schemeClr val="accent1">
                          <a:alpha val="20000"/>
                        </a:schemeClr>
                      </a:outerShdw>
                    </a:effectLst>
                  </a:defRPr>
                </a:lvl1pPr>
              </a:lstStyle>
              <a:p>
                <a:pPr>
                  <a:buSzPct val="25000"/>
                </a:pPr>
                <a:r>
                  <a:rPr lang="zh-CN" altLang="en-US" sz="1800" dirty="0">
                    <a:solidFill>
                      <a:schemeClr val="tx1"/>
                    </a:solidFill>
                    <a:effectLst/>
                  </a:rPr>
                  <a:t>熟练使用</a:t>
                </a:r>
                <a:r>
                  <a:rPr lang="en-US" altLang="zh-CN" sz="1800" dirty="0">
                    <a:solidFill>
                      <a:schemeClr val="tx1"/>
                    </a:solidFill>
                    <a:effectLst/>
                  </a:rPr>
                  <a:t>excel</a:t>
                </a:r>
                <a:r>
                  <a:rPr lang="zh-CN" altLang="en-US" sz="1800" dirty="0">
                    <a:solidFill>
                      <a:schemeClr val="tx1"/>
                    </a:solidFill>
                    <a:effectLst/>
                  </a:rPr>
                  <a:t>公式与数据分析</a:t>
                </a:r>
                <a:endParaRPr lang="en-US" altLang="zh-CN" sz="1800" dirty="0">
                  <a:solidFill>
                    <a:schemeClr val="tx1"/>
                  </a:solidFill>
                  <a:effectLst/>
                </a:endParaRPr>
              </a:p>
            </p:txBody>
          </p:sp>
        </p:grpSp>
      </p:grpSp>
      <p:grpSp>
        <p:nvGrpSpPr>
          <p:cNvPr id="12" name="组合 11"/>
          <p:cNvGrpSpPr/>
          <p:nvPr/>
        </p:nvGrpSpPr>
        <p:grpSpPr>
          <a:xfrm>
            <a:off x="5571597" y="4976792"/>
            <a:ext cx="3847169" cy="847948"/>
            <a:chOff x="7458307" y="1252961"/>
            <a:chExt cx="3847169" cy="847948"/>
          </a:xfrm>
        </p:grpSpPr>
        <p:sp>
          <p:nvSpPr>
            <p:cNvPr id="13" name="文本框 12"/>
            <p:cNvSpPr txBox="1"/>
            <p:nvPr/>
          </p:nvSpPr>
          <p:spPr>
            <a:xfrm>
              <a:off x="7458307" y="1252961"/>
              <a:ext cx="55496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b="1" dirty="0"/>
                <a:t>03-</a:t>
              </a:r>
              <a:endParaRPr lang="zh-CN" altLang="en-US" sz="2000" b="1" dirty="0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7469457" y="1731577"/>
              <a:ext cx="3836019" cy="36933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2000" b="1" i="0">
                  <a:gradFill>
                    <a:gsLst>
                      <a:gs pos="0">
                        <a:schemeClr val="accent1">
                          <a:lumMod val="60000"/>
                          <a:lumOff val="40000"/>
                        </a:schemeClr>
                      </a:gs>
                      <a:gs pos="60000">
                        <a:schemeClr val="accent1"/>
                      </a:gs>
                    </a:gsLst>
                    <a:lin ang="2700000" scaled="0"/>
                  </a:gradFill>
                  <a:effectLst>
                    <a:outerShdw blurRad="76200" dist="50800" dir="5400000" algn="ctr" rotWithShape="0">
                      <a:schemeClr val="accent1">
                        <a:alpha val="20000"/>
                      </a:schemeClr>
                    </a:outerShdw>
                  </a:effectLst>
                </a:defRPr>
              </a:lvl1pPr>
            </a:lstStyle>
            <a:p>
              <a:pPr>
                <a:buSzPct val="25000"/>
              </a:pPr>
              <a:r>
                <a:rPr lang="zh-CN" altLang="en-US" sz="1800" dirty="0">
                  <a:solidFill>
                    <a:schemeClr val="tx1"/>
                  </a:solidFill>
                  <a:effectLst/>
                </a:rPr>
                <a:t>提升办公自动化与协作效率</a:t>
              </a:r>
              <a:endParaRPr lang="en-US" altLang="zh-CN" sz="1800" dirty="0">
                <a:solidFill>
                  <a:schemeClr val="tx1"/>
                </a:solidFill>
                <a:effectLst/>
              </a:endParaRPr>
            </a:p>
          </p:txBody>
        </p:sp>
      </p:grpSp>
      <p:sp>
        <p:nvSpPr>
          <p:cNvPr id="17" name="矩形 16"/>
          <p:cNvSpPr/>
          <p:nvPr/>
        </p:nvSpPr>
        <p:spPr>
          <a:xfrm>
            <a:off x="11714713" y="0"/>
            <a:ext cx="477287" cy="6858000"/>
          </a:xfrm>
          <a:prstGeom prst="rect">
            <a:avLst/>
          </a:prstGeom>
          <a:solidFill>
            <a:srgbClr val="D0EA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074" name="Picture 2" descr="查看源图像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652"/>
          <a:stretch>
            <a:fillRect/>
          </a:stretch>
        </p:blipFill>
        <p:spPr bwMode="auto">
          <a:xfrm>
            <a:off x="-51067" y="-10444"/>
            <a:ext cx="289051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092BF071-D8A4-2BBA-6D03-D794A96A97C5}"/>
              </a:ext>
            </a:extLst>
          </p:cNvPr>
          <p:cNvSpPr txBox="1"/>
          <p:nvPr/>
        </p:nvSpPr>
        <p:spPr>
          <a:xfrm>
            <a:off x="5560448" y="597180"/>
            <a:ext cx="3836020" cy="350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ts val="1500"/>
              </a:lnSpc>
              <a:defRPr sz="900"/>
            </a:lvl1pPr>
          </a:lstStyle>
          <a:p>
            <a:r>
              <a:rPr lang="zh-CN" altLang="en-US" sz="3200" dirty="0">
                <a:latin typeface="华文楷体" panose="02010600040101010101" pitchFamily="2" charset="-122"/>
                <a:ea typeface="华文楷体" panose="02010600040101010101" pitchFamily="2" charset="-122"/>
              </a:rPr>
              <a:t>学习目标</a:t>
            </a:r>
            <a:endParaRPr lang="en-US" altLang="zh-CN" sz="32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查看源图像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339"/>
          <a:stretch>
            <a:fillRect/>
          </a:stretch>
        </p:blipFill>
        <p:spPr bwMode="auto">
          <a:xfrm>
            <a:off x="9098514" y="0"/>
            <a:ext cx="309348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2"/>
          <p:cNvSpPr/>
          <p:nvPr/>
        </p:nvSpPr>
        <p:spPr>
          <a:xfrm>
            <a:off x="0" y="0"/>
            <a:ext cx="477287" cy="6858000"/>
          </a:xfrm>
          <a:prstGeom prst="rect">
            <a:avLst/>
          </a:prstGeom>
          <a:solidFill>
            <a:srgbClr val="D0EA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2864316" y="1592903"/>
            <a:ext cx="3847169" cy="847948"/>
            <a:chOff x="7458307" y="1252961"/>
            <a:chExt cx="3847169" cy="847948"/>
          </a:xfrm>
        </p:grpSpPr>
        <p:sp>
          <p:nvSpPr>
            <p:cNvPr id="5" name="文本框 4"/>
            <p:cNvSpPr txBox="1"/>
            <p:nvPr/>
          </p:nvSpPr>
          <p:spPr>
            <a:xfrm>
              <a:off x="7458307" y="1252961"/>
              <a:ext cx="162416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b="1" dirty="0"/>
                <a:t>01-</a:t>
              </a:r>
              <a:r>
                <a:rPr lang="zh-CN" altLang="en-US" sz="2000" b="1" dirty="0"/>
                <a:t>官方教程</a:t>
              </a: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7469457" y="1731577"/>
              <a:ext cx="3836019" cy="36933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2000" b="1" i="0">
                  <a:gradFill>
                    <a:gsLst>
                      <a:gs pos="0">
                        <a:schemeClr val="accent1">
                          <a:lumMod val="60000"/>
                          <a:lumOff val="40000"/>
                        </a:schemeClr>
                      </a:gs>
                      <a:gs pos="60000">
                        <a:schemeClr val="accent1"/>
                      </a:gs>
                    </a:gsLst>
                    <a:lin ang="2700000" scaled="0"/>
                  </a:gradFill>
                  <a:effectLst>
                    <a:outerShdw blurRad="76200" dist="50800" dir="5400000" algn="ctr" rotWithShape="0">
                      <a:schemeClr val="accent1">
                        <a:alpha val="20000"/>
                      </a:schemeClr>
                    </a:outerShdw>
                  </a:effectLst>
                </a:defRPr>
              </a:lvl1pPr>
            </a:lstStyle>
            <a:p>
              <a:pPr>
                <a:buSzPct val="25000"/>
              </a:pPr>
              <a:endParaRPr lang="en-US" altLang="zh-CN" sz="1800" dirty="0">
                <a:solidFill>
                  <a:schemeClr val="tx1"/>
                </a:solidFill>
                <a:effectLst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1845445" y="3676855"/>
            <a:ext cx="5332588" cy="1588242"/>
            <a:chOff x="5100738" y="2917655"/>
            <a:chExt cx="5332588" cy="1588242"/>
          </a:xfrm>
        </p:grpSpPr>
        <p:sp>
          <p:nvSpPr>
            <p:cNvPr id="9" name="矩形: 对角圆角 8"/>
            <p:cNvSpPr/>
            <p:nvPr/>
          </p:nvSpPr>
          <p:spPr>
            <a:xfrm>
              <a:off x="5100738" y="2917655"/>
              <a:ext cx="5332588" cy="1588242"/>
            </a:xfrm>
            <a:prstGeom prst="round2DiagRect">
              <a:avLst>
                <a:gd name="adj1" fmla="val 50000"/>
                <a:gd name="adj2" fmla="val 0"/>
              </a:avLst>
            </a:prstGeom>
            <a:solidFill>
              <a:srgbClr val="8A562F">
                <a:alpha val="10000"/>
              </a:srgbClr>
            </a:solidFill>
            <a:ln w="12700" cap="rnd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 defTabSz="913765"/>
              <a:endParaRPr lang="zh-CN" altLang="en-US" sz="1400" b="1" dirty="0">
                <a:solidFill>
                  <a:schemeClr val="tx1"/>
                </a:solidFill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6160861" y="3038050"/>
              <a:ext cx="3847169" cy="847948"/>
              <a:chOff x="7458307" y="1252961"/>
              <a:chExt cx="3847169" cy="847948"/>
            </a:xfrm>
          </p:grpSpPr>
          <p:sp>
            <p:nvSpPr>
              <p:cNvPr id="11" name="文本框 10"/>
              <p:cNvSpPr txBox="1"/>
              <p:nvPr/>
            </p:nvSpPr>
            <p:spPr>
              <a:xfrm>
                <a:off x="7458307" y="1252961"/>
                <a:ext cx="1624163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000" b="1" dirty="0"/>
                  <a:t>02-</a:t>
                </a:r>
                <a:r>
                  <a:rPr lang="zh-CN" altLang="en-US" sz="2000" b="1" dirty="0"/>
                  <a:t>优质平台</a:t>
                </a:r>
              </a:p>
            </p:txBody>
          </p:sp>
          <p:sp>
            <p:nvSpPr>
              <p:cNvPr id="13" name="文本框 12"/>
              <p:cNvSpPr txBox="1"/>
              <p:nvPr/>
            </p:nvSpPr>
            <p:spPr>
              <a:xfrm>
                <a:off x="7469457" y="1731577"/>
                <a:ext cx="3836019" cy="369332"/>
              </a:xfrm>
              <a:prstGeom prst="rect">
                <a:avLst/>
              </a:prstGeom>
              <a:noFill/>
              <a:effectLst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>
                  <a:defRPr sz="2000" b="1" i="0">
                    <a:gradFill>
                      <a:gsLst>
                        <a:gs pos="0">
                          <a:schemeClr val="accent1">
                            <a:lumMod val="60000"/>
                            <a:lumOff val="40000"/>
                          </a:schemeClr>
                        </a:gs>
                        <a:gs pos="60000">
                          <a:schemeClr val="accent1"/>
                        </a:gs>
                      </a:gsLst>
                      <a:lin ang="2700000" scaled="0"/>
                    </a:gradFill>
                    <a:effectLst>
                      <a:outerShdw blurRad="76200" dist="50800" dir="5400000" algn="ctr" rotWithShape="0">
                        <a:schemeClr val="accent1">
                          <a:alpha val="20000"/>
                        </a:schemeClr>
                      </a:outerShdw>
                    </a:effectLst>
                  </a:defRPr>
                </a:lvl1pPr>
              </a:lstStyle>
              <a:p>
                <a:pPr>
                  <a:buSzPct val="25000"/>
                </a:pPr>
                <a:endParaRPr lang="en-US" altLang="zh-CN" sz="1800" dirty="0">
                  <a:solidFill>
                    <a:schemeClr val="tx1"/>
                  </a:solidFill>
                  <a:effectLst/>
                </a:endParaRPr>
              </a:p>
            </p:txBody>
          </p:sp>
        </p:grpSp>
      </p:grpSp>
      <p:sp>
        <p:nvSpPr>
          <p:cNvPr id="19" name="文本框 18">
            <a:extLst>
              <a:ext uri="{FF2B5EF4-FFF2-40B4-BE49-F238E27FC236}">
                <a16:creationId xmlns:a16="http://schemas.microsoft.com/office/drawing/2014/main" id="{3CFA4F14-C7BA-E2FF-5A84-E1A3F741EBB0}"/>
              </a:ext>
            </a:extLst>
          </p:cNvPr>
          <p:cNvSpPr txBox="1"/>
          <p:nvPr/>
        </p:nvSpPr>
        <p:spPr>
          <a:xfrm>
            <a:off x="3195813" y="2113408"/>
            <a:ext cx="6097022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 err="1"/>
              <a:t>MicrosoftOffice</a:t>
            </a:r>
            <a:r>
              <a:rPr lang="zh-CN" altLang="en-US" dirty="0"/>
              <a:t>官方网站教程</a:t>
            </a:r>
          </a:p>
          <a:p>
            <a:r>
              <a:rPr lang="en-US" altLang="zh-CN" dirty="0"/>
              <a:t>Office</a:t>
            </a:r>
            <a:r>
              <a:rPr lang="zh-CN" altLang="en-US" dirty="0"/>
              <a:t>内置</a:t>
            </a:r>
            <a:r>
              <a:rPr lang="en-US" altLang="zh-CN" dirty="0"/>
              <a:t>"</a:t>
            </a:r>
            <a:r>
              <a:rPr lang="zh-CN" altLang="en-US" dirty="0"/>
              <a:t>学习工具</a:t>
            </a:r>
            <a:r>
              <a:rPr lang="en-US" altLang="zh-CN" sz="2000" dirty="0"/>
              <a:t>"</a:t>
            </a:r>
            <a:endParaRPr lang="zh-CN" altLang="en-US" sz="2000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659B3401-AC27-0916-AD1E-D7A0B16874D6}"/>
              </a:ext>
            </a:extLst>
          </p:cNvPr>
          <p:cNvSpPr txBox="1"/>
          <p:nvPr/>
        </p:nvSpPr>
        <p:spPr>
          <a:xfrm>
            <a:off x="3269142" y="4183533"/>
            <a:ext cx="609702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B</a:t>
            </a:r>
            <a:r>
              <a:rPr lang="zh-CN" altLang="en-US" dirty="0"/>
              <a:t>站</a:t>
            </a:r>
            <a:r>
              <a:rPr lang="en-US" altLang="zh-CN" dirty="0"/>
              <a:t>:</a:t>
            </a:r>
            <a:r>
              <a:rPr lang="zh-CN" altLang="en-US" dirty="0"/>
              <a:t>秋叶</a:t>
            </a:r>
            <a:r>
              <a:rPr lang="en-US" altLang="zh-CN" dirty="0"/>
              <a:t>PPT</a:t>
            </a:r>
            <a:r>
              <a:rPr lang="zh-CN" altLang="en-US" dirty="0"/>
              <a:t>、拉小登</a:t>
            </a:r>
            <a:r>
              <a:rPr lang="en-US" altLang="zh-CN" dirty="0"/>
              <a:t>Excel</a:t>
            </a:r>
          </a:p>
          <a:p>
            <a:r>
              <a:rPr lang="zh-CN" altLang="en-US" dirty="0"/>
              <a:t>网站</a:t>
            </a:r>
            <a:r>
              <a:rPr lang="en-US" altLang="zh-CN" dirty="0"/>
              <a:t>:</a:t>
            </a:r>
            <a:r>
              <a:rPr lang="en-US" altLang="zh-CN" dirty="0" err="1"/>
              <a:t>OfficePlus</a:t>
            </a:r>
            <a:r>
              <a:rPr lang="zh-CN" altLang="en-US" dirty="0"/>
              <a:t>、 </a:t>
            </a:r>
            <a:r>
              <a:rPr lang="en-US" altLang="zh-CN" dirty="0" err="1"/>
              <a:t>ILove</a:t>
            </a:r>
            <a:r>
              <a:rPr lang="en-US" altLang="zh-CN" dirty="0"/>
              <a:t> PDF</a:t>
            </a:r>
          </a:p>
          <a:p>
            <a:r>
              <a:rPr lang="zh-CN" altLang="en-US" dirty="0"/>
              <a:t>书籍</a:t>
            </a:r>
            <a:r>
              <a:rPr lang="en-US" altLang="zh-CN" dirty="0"/>
              <a:t>:&lt;&lt;</a:t>
            </a:r>
            <a:r>
              <a:rPr lang="zh-CN" altLang="en-US" dirty="0"/>
              <a:t>和秋叶一起学</a:t>
            </a:r>
            <a:r>
              <a:rPr lang="en-US" altLang="zh-CN" dirty="0"/>
              <a:t>Office&gt;&gt;</a:t>
            </a:r>
            <a:endParaRPr lang="zh-CN" altLang="en-US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/>
          <p:cNvSpPr txBox="1"/>
          <p:nvPr/>
        </p:nvSpPr>
        <p:spPr>
          <a:xfrm>
            <a:off x="7103442" y="3429000"/>
            <a:ext cx="4822259" cy="83099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57150" h="38100" prst="hardEdge"/>
            </a:sp3d>
          </a:bodyPr>
          <a:lstStyle/>
          <a:p>
            <a:pPr algn="ctr"/>
            <a:r>
              <a:rPr lang="en-US" altLang="zh-CN" sz="4800" dirty="0">
                <a:ln w="19050">
                  <a:solidFill>
                    <a:srgbClr val="8A562F"/>
                  </a:solidFill>
                </a:ln>
                <a:solidFill>
                  <a:srgbClr val="FFFCF9"/>
                </a:solidFill>
                <a:latin typeface="华文琥珀" panose="02010800040101010101" pitchFamily="2" charset="-122"/>
                <a:ea typeface="华文琥珀" panose="02010800040101010101" pitchFamily="2" charset="-122"/>
              </a:rPr>
              <a:t>Word</a:t>
            </a:r>
            <a:r>
              <a:rPr lang="zh-CN" altLang="en-US" sz="4800" dirty="0">
                <a:ln w="19050">
                  <a:solidFill>
                    <a:srgbClr val="8A562F"/>
                  </a:solidFill>
                </a:ln>
                <a:solidFill>
                  <a:srgbClr val="FFFCF9"/>
                </a:solidFill>
                <a:latin typeface="华文琥珀" panose="02010800040101010101" pitchFamily="2" charset="-122"/>
                <a:ea typeface="华文琥珀" panose="02010800040101010101" pitchFamily="2" charset="-122"/>
              </a:rPr>
              <a:t>核心技能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流程图: 可选过程 24">
            <a:extLst>
              <a:ext uri="{FF2B5EF4-FFF2-40B4-BE49-F238E27FC236}">
                <a16:creationId xmlns:a16="http://schemas.microsoft.com/office/drawing/2014/main" id="{3C57DA93-37B9-D8BF-16AE-9A9102A8FC98}"/>
              </a:ext>
            </a:extLst>
          </p:cNvPr>
          <p:cNvSpPr/>
          <p:nvPr/>
        </p:nvSpPr>
        <p:spPr>
          <a:xfrm>
            <a:off x="8902789" y="2198851"/>
            <a:ext cx="2602051" cy="2248563"/>
          </a:xfrm>
          <a:prstGeom prst="flowChartAlternateProcess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流程图: 可选过程 23">
            <a:extLst>
              <a:ext uri="{FF2B5EF4-FFF2-40B4-BE49-F238E27FC236}">
                <a16:creationId xmlns:a16="http://schemas.microsoft.com/office/drawing/2014/main" id="{12B14587-A3DD-1699-6EC0-8497F846DB0A}"/>
              </a:ext>
            </a:extLst>
          </p:cNvPr>
          <p:cNvSpPr/>
          <p:nvPr/>
        </p:nvSpPr>
        <p:spPr>
          <a:xfrm>
            <a:off x="4792929" y="2211562"/>
            <a:ext cx="2745438" cy="2280643"/>
          </a:xfrm>
          <a:prstGeom prst="flowChartAlternateProcess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8879ECB0-25D1-3914-8D4A-70405D207C6B}"/>
              </a:ext>
            </a:extLst>
          </p:cNvPr>
          <p:cNvSpPr/>
          <p:nvPr/>
        </p:nvSpPr>
        <p:spPr>
          <a:xfrm>
            <a:off x="614552" y="2182805"/>
            <a:ext cx="2682523" cy="2338155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" name="直接连接符 1"/>
          <p:cNvCxnSpPr/>
          <p:nvPr/>
        </p:nvCxnSpPr>
        <p:spPr>
          <a:xfrm>
            <a:off x="458470" y="797560"/>
            <a:ext cx="11275060" cy="0"/>
          </a:xfrm>
          <a:prstGeom prst="line">
            <a:avLst/>
          </a:prstGeom>
          <a:ln w="38100">
            <a:solidFill>
              <a:srgbClr val="D0EAE9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>
            <a:off x="8199120" y="796290"/>
            <a:ext cx="53975" cy="5238750"/>
          </a:xfrm>
          <a:prstGeom prst="line">
            <a:avLst/>
          </a:prstGeom>
          <a:ln w="38100">
            <a:solidFill>
              <a:srgbClr val="D0EAE9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>
            <a:off x="3909695" y="796290"/>
            <a:ext cx="53975" cy="5238750"/>
          </a:xfrm>
          <a:prstGeom prst="line">
            <a:avLst/>
          </a:prstGeom>
          <a:ln w="38100">
            <a:solidFill>
              <a:srgbClr val="D0EAE9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grpSp>
        <p:nvGrpSpPr>
          <p:cNvPr id="5" name="组合 4"/>
          <p:cNvGrpSpPr/>
          <p:nvPr/>
        </p:nvGrpSpPr>
        <p:grpSpPr>
          <a:xfrm>
            <a:off x="1717040" y="1071880"/>
            <a:ext cx="745490" cy="648970"/>
            <a:chOff x="2932" y="1693"/>
            <a:chExt cx="1174" cy="1022"/>
          </a:xfrm>
        </p:grpSpPr>
        <p:grpSp>
          <p:nvGrpSpPr>
            <p:cNvPr id="6" name="组合 5"/>
            <p:cNvGrpSpPr/>
            <p:nvPr/>
          </p:nvGrpSpPr>
          <p:grpSpPr>
            <a:xfrm>
              <a:off x="2932" y="1693"/>
              <a:ext cx="1174" cy="1022"/>
              <a:chOff x="2932" y="1693"/>
              <a:chExt cx="1174" cy="1022"/>
            </a:xfrm>
          </p:grpSpPr>
          <p:sp>
            <p:nvSpPr>
              <p:cNvPr id="8" name="椭圆 7"/>
              <p:cNvSpPr/>
              <p:nvPr/>
            </p:nvSpPr>
            <p:spPr>
              <a:xfrm>
                <a:off x="3086" y="1693"/>
                <a:ext cx="1020" cy="1022"/>
              </a:xfrm>
              <a:prstGeom prst="ellipse">
                <a:avLst/>
              </a:prstGeom>
              <a:solidFill>
                <a:srgbClr val="D0EA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9" name="椭圆 8"/>
              <p:cNvSpPr/>
              <p:nvPr/>
            </p:nvSpPr>
            <p:spPr>
              <a:xfrm>
                <a:off x="2932" y="1693"/>
                <a:ext cx="1020" cy="1022"/>
              </a:xfrm>
              <a:prstGeom prst="ellips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sp>
          <p:nvSpPr>
            <p:cNvPr id="7" name="文本框 6"/>
            <p:cNvSpPr txBox="1"/>
            <p:nvPr/>
          </p:nvSpPr>
          <p:spPr>
            <a:xfrm>
              <a:off x="3160" y="1911"/>
              <a:ext cx="565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>
                  <a:solidFill>
                    <a:schemeClr val="accent4">
                      <a:lumMod val="75000"/>
                    </a:schemeClr>
                  </a:solidFill>
                  <a:latin typeface="方正粗黑宋简体" panose="02000000000000000000" charset="-122"/>
                  <a:ea typeface="方正粗黑宋简体" panose="02000000000000000000" charset="-122"/>
                </a:rPr>
                <a:t>1</a:t>
              </a: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5709285" y="1073785"/>
            <a:ext cx="745490" cy="648970"/>
            <a:chOff x="2932" y="1693"/>
            <a:chExt cx="1174" cy="1022"/>
          </a:xfrm>
        </p:grpSpPr>
        <p:grpSp>
          <p:nvGrpSpPr>
            <p:cNvPr id="11" name="组合 10"/>
            <p:cNvGrpSpPr/>
            <p:nvPr/>
          </p:nvGrpSpPr>
          <p:grpSpPr>
            <a:xfrm>
              <a:off x="2932" y="1693"/>
              <a:ext cx="1174" cy="1022"/>
              <a:chOff x="2932" y="1693"/>
              <a:chExt cx="1174" cy="1022"/>
            </a:xfrm>
          </p:grpSpPr>
          <p:sp>
            <p:nvSpPr>
              <p:cNvPr id="13" name="椭圆 12"/>
              <p:cNvSpPr/>
              <p:nvPr/>
            </p:nvSpPr>
            <p:spPr>
              <a:xfrm>
                <a:off x="3086" y="1693"/>
                <a:ext cx="1020" cy="1022"/>
              </a:xfrm>
              <a:prstGeom prst="ellipse">
                <a:avLst/>
              </a:prstGeom>
              <a:solidFill>
                <a:srgbClr val="D0EA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4" name="椭圆 13"/>
              <p:cNvSpPr/>
              <p:nvPr/>
            </p:nvSpPr>
            <p:spPr>
              <a:xfrm>
                <a:off x="2932" y="1693"/>
                <a:ext cx="1020" cy="1022"/>
              </a:xfrm>
              <a:prstGeom prst="ellips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2" name="文本框 11"/>
            <p:cNvSpPr txBox="1"/>
            <p:nvPr/>
          </p:nvSpPr>
          <p:spPr>
            <a:xfrm>
              <a:off x="3160" y="1911"/>
              <a:ext cx="565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>
                  <a:solidFill>
                    <a:schemeClr val="accent4">
                      <a:lumMod val="75000"/>
                    </a:schemeClr>
                  </a:solidFill>
                  <a:latin typeface="方正粗黑宋简体" panose="02000000000000000000" charset="-122"/>
                  <a:ea typeface="方正粗黑宋简体" panose="02000000000000000000" charset="-122"/>
                </a:rPr>
                <a:t>2</a:t>
              </a: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9700260" y="1075055"/>
            <a:ext cx="745490" cy="648970"/>
            <a:chOff x="2932" y="1693"/>
            <a:chExt cx="1174" cy="1022"/>
          </a:xfrm>
        </p:grpSpPr>
        <p:grpSp>
          <p:nvGrpSpPr>
            <p:cNvPr id="16" name="组合 15"/>
            <p:cNvGrpSpPr/>
            <p:nvPr/>
          </p:nvGrpSpPr>
          <p:grpSpPr>
            <a:xfrm>
              <a:off x="2932" y="1693"/>
              <a:ext cx="1174" cy="1022"/>
              <a:chOff x="2932" y="1693"/>
              <a:chExt cx="1174" cy="1022"/>
            </a:xfrm>
          </p:grpSpPr>
          <p:sp>
            <p:nvSpPr>
              <p:cNvPr id="18" name="椭圆 17"/>
              <p:cNvSpPr/>
              <p:nvPr/>
            </p:nvSpPr>
            <p:spPr>
              <a:xfrm>
                <a:off x="3086" y="1693"/>
                <a:ext cx="1020" cy="1022"/>
              </a:xfrm>
              <a:prstGeom prst="ellipse">
                <a:avLst/>
              </a:prstGeom>
              <a:solidFill>
                <a:srgbClr val="D0EA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9" name="椭圆 18"/>
              <p:cNvSpPr/>
              <p:nvPr/>
            </p:nvSpPr>
            <p:spPr>
              <a:xfrm>
                <a:off x="2932" y="1693"/>
                <a:ext cx="1020" cy="1022"/>
              </a:xfrm>
              <a:prstGeom prst="ellips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sp>
          <p:nvSpPr>
            <p:cNvPr id="17" name="文本框 16"/>
            <p:cNvSpPr txBox="1"/>
            <p:nvPr/>
          </p:nvSpPr>
          <p:spPr>
            <a:xfrm>
              <a:off x="3160" y="1911"/>
              <a:ext cx="565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>
                  <a:solidFill>
                    <a:schemeClr val="accent4">
                      <a:lumMod val="75000"/>
                    </a:schemeClr>
                  </a:solidFill>
                  <a:latin typeface="方正粗黑宋简体" panose="02000000000000000000" charset="-122"/>
                  <a:ea typeface="方正粗黑宋简体" panose="02000000000000000000" charset="-122"/>
                </a:rPr>
                <a:t>3</a:t>
              </a:r>
            </a:p>
          </p:txBody>
        </p:sp>
      </p:grpSp>
      <p:sp>
        <p:nvSpPr>
          <p:cNvPr id="20" name="î$ļiḍe"/>
          <p:cNvSpPr txBox="1"/>
          <p:nvPr/>
        </p:nvSpPr>
        <p:spPr>
          <a:xfrm>
            <a:off x="924518" y="2478525"/>
            <a:ext cx="2880443" cy="2409474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lvl="0" defTabSz="913765">
              <a:lnSpc>
                <a:spcPct val="150000"/>
              </a:lnSpc>
              <a:buSzPct val="25000"/>
              <a:defRPr/>
            </a:pPr>
            <a:r>
              <a:rPr lang="zh-CN" altLang="en-US" sz="2000" dirty="0"/>
              <a:t>样式与模板</a:t>
            </a:r>
            <a:r>
              <a:rPr lang="en-US" altLang="zh-CN" sz="2000" dirty="0"/>
              <a:t>:</a:t>
            </a:r>
          </a:p>
          <a:p>
            <a:pPr lvl="0" defTabSz="913765">
              <a:lnSpc>
                <a:spcPct val="150000"/>
              </a:lnSpc>
              <a:buSzPct val="25000"/>
              <a:defRPr/>
            </a:pPr>
            <a:r>
              <a:rPr lang="zh-CN" altLang="en-US" sz="2000" dirty="0"/>
              <a:t>样式窗格统一管理</a:t>
            </a:r>
          </a:p>
          <a:p>
            <a:pPr lvl="0" defTabSz="913765">
              <a:lnSpc>
                <a:spcPct val="150000"/>
              </a:lnSpc>
              <a:buSzPct val="25000"/>
              <a:defRPr/>
            </a:pPr>
            <a:r>
              <a:rPr lang="zh-CN" altLang="en-US" sz="2000" dirty="0"/>
              <a:t>模板一键套用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21" name="î$ļiḍe"/>
          <p:cNvSpPr txBox="1"/>
          <p:nvPr/>
        </p:nvSpPr>
        <p:spPr>
          <a:xfrm>
            <a:off x="5014553" y="2286609"/>
            <a:ext cx="2880443" cy="2409474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lvl="0" defTabSz="913765">
              <a:lnSpc>
                <a:spcPct val="150000"/>
              </a:lnSpc>
              <a:buSzPct val="25000"/>
              <a:defRPr/>
            </a:pPr>
            <a:r>
              <a:rPr lang="zh-CN" altLang="en-US" sz="2000" dirty="0"/>
              <a:t>自动化功能</a:t>
            </a:r>
            <a:r>
              <a:rPr lang="en-US" altLang="zh-CN" sz="2000" dirty="0"/>
              <a:t>:</a:t>
            </a:r>
          </a:p>
          <a:p>
            <a:pPr lvl="0" defTabSz="913765">
              <a:lnSpc>
                <a:spcPct val="150000"/>
              </a:lnSpc>
              <a:buSzPct val="25000"/>
              <a:defRPr/>
            </a:pPr>
            <a:r>
              <a:rPr lang="zh-CN" altLang="en-US" sz="2000" dirty="0"/>
              <a:t>自动目录生成</a:t>
            </a:r>
          </a:p>
          <a:p>
            <a:pPr lvl="0" defTabSz="913765">
              <a:lnSpc>
                <a:spcPct val="150000"/>
              </a:lnSpc>
              <a:buSzPct val="25000"/>
              <a:defRPr/>
            </a:pPr>
            <a:r>
              <a:rPr lang="zh-CN" altLang="en-US" sz="2000" dirty="0"/>
              <a:t>题注与交叉引用</a:t>
            </a:r>
          </a:p>
          <a:p>
            <a:pPr lvl="0" defTabSz="913765">
              <a:lnSpc>
                <a:spcPct val="150000"/>
              </a:lnSpc>
              <a:buSzPct val="25000"/>
              <a:defRPr/>
            </a:pPr>
            <a:r>
              <a:rPr lang="en-US" altLang="zh-CN" sz="2000" dirty="0"/>
              <a:t>.</a:t>
            </a:r>
            <a:r>
              <a:rPr lang="zh-CN" altLang="en-US" sz="2000" dirty="0"/>
              <a:t>邮件合并批量处理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22" name="î$ļiḍe"/>
          <p:cNvSpPr txBox="1"/>
          <p:nvPr/>
        </p:nvSpPr>
        <p:spPr>
          <a:xfrm>
            <a:off x="9005528" y="2211563"/>
            <a:ext cx="2880443" cy="2409474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Autofit/>
          </a:bodyPr>
          <a:lstStyle/>
          <a:p>
            <a:pPr lvl="0" defTabSz="913765">
              <a:lnSpc>
                <a:spcPct val="150000"/>
              </a:lnSpc>
              <a:buSzPct val="25000"/>
              <a:defRPr/>
            </a:pPr>
            <a:r>
              <a:rPr lang="zh-CN" altLang="en-US" sz="2000" dirty="0"/>
              <a:t>协作与审阅</a:t>
            </a:r>
            <a:r>
              <a:rPr lang="en-US" altLang="zh-CN" sz="2000" dirty="0"/>
              <a:t>:</a:t>
            </a:r>
          </a:p>
          <a:p>
            <a:pPr lvl="0" defTabSz="913765">
              <a:lnSpc>
                <a:spcPct val="150000"/>
              </a:lnSpc>
              <a:buSzPct val="25000"/>
              <a:defRPr/>
            </a:pPr>
            <a:r>
              <a:rPr lang="zh-CN" altLang="en-US" sz="2000" dirty="0"/>
              <a:t>批注与修订模式</a:t>
            </a:r>
          </a:p>
          <a:p>
            <a:pPr lvl="0" defTabSz="913765">
              <a:lnSpc>
                <a:spcPct val="150000"/>
              </a:lnSpc>
              <a:buSzPct val="25000"/>
              <a:defRPr/>
            </a:pPr>
            <a:r>
              <a:rPr lang="zh-CN" altLang="en-US" sz="2000" dirty="0"/>
              <a:t>文档比较与合并</a:t>
            </a:r>
          </a:p>
          <a:p>
            <a:pPr lvl="0" defTabSz="913765">
              <a:lnSpc>
                <a:spcPct val="150000"/>
              </a:lnSpc>
              <a:buSzPct val="25000"/>
              <a:defRPr/>
            </a:pPr>
            <a:r>
              <a:rPr lang="en-US" altLang="zh-CN" sz="2000" dirty="0"/>
              <a:t>OneDrive</a:t>
            </a:r>
            <a:r>
              <a:rPr lang="zh-CN" altLang="en-US" sz="2000" dirty="0"/>
              <a:t>云端协作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2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13"/>
          <p:cNvSpPr txBox="1"/>
          <p:nvPr/>
        </p:nvSpPr>
        <p:spPr>
          <a:xfrm>
            <a:off x="7103442" y="3429000"/>
            <a:ext cx="4822259" cy="83099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57150" h="38100" prst="hardEdge"/>
            </a:sp3d>
          </a:bodyPr>
          <a:lstStyle/>
          <a:p>
            <a:pPr algn="ctr"/>
            <a:r>
              <a:rPr lang="en-US" altLang="zh-CN" sz="4800" dirty="0">
                <a:ln w="19050">
                  <a:solidFill>
                    <a:srgbClr val="8A562F"/>
                  </a:solidFill>
                </a:ln>
                <a:solidFill>
                  <a:srgbClr val="FFFCF9"/>
                </a:solidFill>
                <a:latin typeface="华文琥珀" panose="02010800040101010101" pitchFamily="2" charset="-122"/>
                <a:ea typeface="华文琥珀" panose="02010800040101010101" pitchFamily="2" charset="-122"/>
              </a:rPr>
              <a:t>Excel</a:t>
            </a:r>
            <a:r>
              <a:rPr lang="zh-CN" altLang="en-US" sz="4800" dirty="0">
                <a:ln w="19050">
                  <a:solidFill>
                    <a:srgbClr val="8A562F"/>
                  </a:solidFill>
                </a:ln>
                <a:solidFill>
                  <a:srgbClr val="FFFCF9"/>
                </a:solidFill>
                <a:latin typeface="华文琥珀" panose="02010800040101010101" pitchFamily="2" charset="-122"/>
                <a:ea typeface="华文琥珀" panose="02010800040101010101" pitchFamily="2" charset="-122"/>
              </a:rPr>
              <a:t>数据处理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4" name="Picture 6" descr="查看源图像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7390" y="2260564"/>
            <a:ext cx="3779319" cy="2360114"/>
          </a:xfrm>
          <a:prstGeom prst="rect">
            <a:avLst/>
          </a:prstGeom>
          <a:noFill/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图文框 3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3237"/>
            </a:avLst>
          </a:prstGeom>
          <a:solidFill>
            <a:srgbClr val="D0EA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3933173" y="4969818"/>
            <a:ext cx="4148239" cy="614552"/>
            <a:chOff x="6620360" y="2581638"/>
            <a:chExt cx="3793640" cy="614552"/>
          </a:xfrm>
        </p:grpSpPr>
        <p:sp>
          <p:nvSpPr>
            <p:cNvPr id="13" name="矩形 12"/>
            <p:cNvSpPr/>
            <p:nvPr/>
          </p:nvSpPr>
          <p:spPr>
            <a:xfrm flipH="1">
              <a:off x="6925742" y="2896493"/>
              <a:ext cx="3488258" cy="299697"/>
            </a:xfrm>
            <a:prstGeom prst="rect">
              <a:avLst/>
            </a:prstGeom>
            <a:ln>
              <a:noFill/>
            </a:ln>
          </p:spPr>
          <p:txBody>
            <a:bodyPr wrap="square" lIns="91440" tIns="45720" rIns="91440" bIns="45720" anchor="t">
              <a:spAutoFit/>
            </a:bodyPr>
            <a:lstStyle/>
            <a:p>
              <a:pPr defTabSz="913765">
                <a:lnSpc>
                  <a:spcPct val="150000"/>
                </a:lnSpc>
                <a:buSzPct val="25000"/>
                <a:defRPr/>
              </a:pPr>
              <a:endParaRPr lang="en-US" altLang="zh-CN" sz="1000" dirty="0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6620360" y="2581638"/>
              <a:ext cx="3488258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 anchorCtr="0">
              <a:spAutoFit/>
            </a:bodyPr>
            <a:lstStyle>
              <a:defPPr>
                <a:defRPr lang="zh-CN"/>
              </a:defPPr>
              <a:lvl1pPr>
                <a:buSzPct val="25000"/>
                <a:defRPr b="1">
                  <a:solidFill>
                    <a:schemeClr val="accent5"/>
                  </a:solidFill>
                </a:defRPr>
              </a:lvl1pPr>
            </a:lstStyle>
            <a:p>
              <a:r>
                <a:rPr lang="zh-CN" altLang="en-US" dirty="0">
                  <a:ln>
                    <a:solidFill>
                      <a:srgbClr val="FDE6A9"/>
                    </a:solidFill>
                  </a:ln>
                  <a:solidFill>
                    <a:srgbClr val="FDE6A9"/>
                  </a:solidFill>
                </a:rPr>
                <a:t>数据处理技巧</a:t>
              </a:r>
              <a:endParaRPr lang="en-US" altLang="zh-CN" dirty="0">
                <a:ln>
                  <a:solidFill>
                    <a:srgbClr val="FDE6A9"/>
                  </a:solidFill>
                </a:ln>
                <a:solidFill>
                  <a:srgbClr val="FDE6A9"/>
                </a:solidFill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970549" y="1201615"/>
            <a:ext cx="4153881" cy="533182"/>
            <a:chOff x="1291087" y="1486299"/>
            <a:chExt cx="3798800" cy="533182"/>
          </a:xfrm>
        </p:grpSpPr>
        <p:sp>
          <p:nvSpPr>
            <p:cNvPr id="16" name="矩形 15"/>
            <p:cNvSpPr/>
            <p:nvPr/>
          </p:nvSpPr>
          <p:spPr>
            <a:xfrm flipH="1">
              <a:off x="1291087" y="1719784"/>
              <a:ext cx="3488258" cy="299697"/>
            </a:xfrm>
            <a:prstGeom prst="rect">
              <a:avLst/>
            </a:prstGeom>
            <a:ln>
              <a:noFill/>
            </a:ln>
          </p:spPr>
          <p:txBody>
            <a:bodyPr wrap="square" lIns="91440" tIns="45720" rIns="91440" bIns="45720" anchor="t">
              <a:spAutoFit/>
            </a:bodyPr>
            <a:lstStyle/>
            <a:p>
              <a:pPr defTabSz="913765">
                <a:lnSpc>
                  <a:spcPct val="150000"/>
                </a:lnSpc>
                <a:buSzPct val="25000"/>
                <a:defRPr/>
              </a:pPr>
              <a:endParaRPr lang="en-US" altLang="zh-CN" sz="1000" dirty="0"/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1601629" y="1486299"/>
              <a:ext cx="3488258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 anchorCtr="0">
              <a:spAutoFit/>
            </a:bodyPr>
            <a:lstStyle/>
            <a:p>
              <a:pPr>
                <a:buSzPct val="25000"/>
              </a:pPr>
              <a:r>
                <a:rPr lang="zh-CN" altLang="en-US" b="1" dirty="0">
                  <a:ln>
                    <a:solidFill>
                      <a:srgbClr val="FDE6A9"/>
                    </a:solidFill>
                  </a:ln>
                  <a:solidFill>
                    <a:srgbClr val="FDE6A9"/>
                  </a:solidFill>
                </a:rPr>
                <a:t>核心函数</a:t>
              </a:r>
              <a:endParaRPr lang="en-US" altLang="zh-CN" b="1" dirty="0">
                <a:ln>
                  <a:solidFill>
                    <a:srgbClr val="FDE6A9"/>
                  </a:solidFill>
                </a:ln>
                <a:solidFill>
                  <a:srgbClr val="FDE6A9"/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7407141" y="1121892"/>
            <a:ext cx="4019060" cy="599008"/>
            <a:chOff x="6925742" y="1439290"/>
            <a:chExt cx="3675503" cy="599008"/>
          </a:xfrm>
        </p:grpSpPr>
        <p:sp>
          <p:nvSpPr>
            <p:cNvPr id="19" name="矩形 18"/>
            <p:cNvSpPr/>
            <p:nvPr/>
          </p:nvSpPr>
          <p:spPr>
            <a:xfrm flipH="1">
              <a:off x="6925742" y="1738601"/>
              <a:ext cx="3488258" cy="299697"/>
            </a:xfrm>
            <a:prstGeom prst="rect">
              <a:avLst/>
            </a:prstGeom>
            <a:ln>
              <a:noFill/>
            </a:ln>
          </p:spPr>
          <p:txBody>
            <a:bodyPr wrap="square" lIns="91440" tIns="45720" rIns="91440" bIns="45720" anchor="t">
              <a:spAutoFit/>
            </a:bodyPr>
            <a:lstStyle/>
            <a:p>
              <a:pPr defTabSz="913765">
                <a:lnSpc>
                  <a:spcPct val="150000"/>
                </a:lnSpc>
                <a:buSzPct val="25000"/>
                <a:defRPr/>
              </a:pPr>
              <a:endParaRPr lang="en-US" altLang="zh-CN" sz="1000" dirty="0"/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7112987" y="1439290"/>
              <a:ext cx="3488258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 anchorCtr="0">
              <a:spAutoFit/>
            </a:bodyPr>
            <a:lstStyle/>
            <a:p>
              <a:pPr>
                <a:buSzPct val="25000"/>
              </a:pPr>
              <a:r>
                <a:rPr lang="zh-CN" altLang="en-US" b="1" dirty="0">
                  <a:ln>
                    <a:solidFill>
                      <a:srgbClr val="FDE6A9"/>
                    </a:solidFill>
                  </a:ln>
                  <a:solidFill>
                    <a:srgbClr val="FDE6A9"/>
                  </a:solidFill>
                </a:rPr>
                <a:t>数据分析工具</a:t>
              </a:r>
              <a:endParaRPr lang="en-US" altLang="zh-CN" b="1" dirty="0">
                <a:ln>
                  <a:solidFill>
                    <a:srgbClr val="FDE6A9"/>
                  </a:solidFill>
                </a:ln>
                <a:solidFill>
                  <a:srgbClr val="FDE6A9"/>
                </a:solidFill>
              </a:endParaRPr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6D229F59-7C01-0158-6630-4614EC79CAF9}"/>
              </a:ext>
            </a:extLst>
          </p:cNvPr>
          <p:cNvSpPr txBox="1"/>
          <p:nvPr/>
        </p:nvSpPr>
        <p:spPr>
          <a:xfrm>
            <a:off x="1310118" y="1644348"/>
            <a:ext cx="609702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dirty="0"/>
              <a:t>VLOOKUP/XLOOKUP</a:t>
            </a:r>
            <a:r>
              <a:rPr lang="zh-CN" altLang="en-US" sz="1600" dirty="0"/>
              <a:t>数据查找</a:t>
            </a:r>
          </a:p>
          <a:p>
            <a:r>
              <a:rPr lang="en-US" altLang="zh-CN" sz="1600" dirty="0"/>
              <a:t>.SUMIF/COUNTIF</a:t>
            </a:r>
            <a:r>
              <a:rPr lang="zh-CN" altLang="en-US" sz="1600" dirty="0"/>
              <a:t>条件统计</a:t>
            </a:r>
          </a:p>
          <a:p>
            <a:r>
              <a:rPr lang="en-US" altLang="zh-CN" sz="1600" dirty="0"/>
              <a:t>.IF/IFS</a:t>
            </a:r>
            <a:r>
              <a:rPr lang="zh-CN" altLang="en-US" sz="1600" dirty="0"/>
              <a:t>逻辑判断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D13A051-BA6E-7A01-0FC9-F2F46C2EF8B4}"/>
              </a:ext>
            </a:extLst>
          </p:cNvPr>
          <p:cNvSpPr txBox="1"/>
          <p:nvPr/>
        </p:nvSpPr>
        <p:spPr>
          <a:xfrm>
            <a:off x="7611888" y="1570947"/>
            <a:ext cx="609702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/>
              <a:t>数据透视表</a:t>
            </a:r>
            <a:r>
              <a:rPr lang="en-US" altLang="zh-CN" sz="1600" dirty="0"/>
              <a:t>:</a:t>
            </a:r>
            <a:r>
              <a:rPr lang="zh-CN" altLang="en-US" sz="1600" dirty="0"/>
              <a:t>快速汇总分析</a:t>
            </a:r>
          </a:p>
          <a:p>
            <a:r>
              <a:rPr lang="zh-CN" altLang="en-US" sz="1600" dirty="0"/>
              <a:t>条件格式</a:t>
            </a:r>
            <a:r>
              <a:rPr lang="en-US" altLang="zh-CN" sz="1600" dirty="0"/>
              <a:t>:</a:t>
            </a:r>
            <a:r>
              <a:rPr lang="zh-CN" altLang="en-US" sz="1600" dirty="0"/>
              <a:t>数据可视化</a:t>
            </a:r>
          </a:p>
          <a:p>
            <a:r>
              <a:rPr lang="en-US" altLang="zh-CN" sz="1600" dirty="0"/>
              <a:t>.</a:t>
            </a:r>
            <a:r>
              <a:rPr lang="zh-CN" altLang="en-US" sz="1600" dirty="0"/>
              <a:t>图表制作</a:t>
            </a:r>
            <a:r>
              <a:rPr lang="en-US" altLang="zh-CN" sz="1600" dirty="0"/>
              <a:t>:</a:t>
            </a:r>
            <a:r>
              <a:rPr lang="zh-CN" altLang="en-US" sz="1600" dirty="0"/>
              <a:t>柱状图、折线图、饼图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2436F8EE-62A8-5688-B9B0-5BD8C7B088CF}"/>
              </a:ext>
            </a:extLst>
          </p:cNvPr>
          <p:cNvSpPr txBox="1"/>
          <p:nvPr/>
        </p:nvSpPr>
        <p:spPr>
          <a:xfrm>
            <a:off x="3933173" y="5492292"/>
            <a:ext cx="675152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600" dirty="0"/>
              <a:t>分列与数据清洗</a:t>
            </a:r>
          </a:p>
          <a:p>
            <a:r>
              <a:rPr lang="en-US" altLang="zh-CN" sz="1600" dirty="0"/>
              <a:t>.</a:t>
            </a:r>
            <a:r>
              <a:rPr lang="zh-CN" altLang="en-US" sz="1600" dirty="0"/>
              <a:t>数据验证与保护</a:t>
            </a:r>
          </a:p>
          <a:p>
            <a:r>
              <a:rPr lang="en-US" altLang="zh-CN" sz="1600" dirty="0"/>
              <a:t>.</a:t>
            </a:r>
            <a:r>
              <a:rPr lang="zh-CN" altLang="en-US" sz="1600" dirty="0"/>
              <a:t>快捷键操作</a:t>
            </a:r>
            <a:r>
              <a:rPr lang="en-US" altLang="zh-CN" sz="1600" dirty="0"/>
              <a:t>(</a:t>
            </a:r>
            <a:r>
              <a:rPr lang="en-US" altLang="zh-CN" sz="1600" dirty="0" err="1"/>
              <a:t>Ctrl+Shift+L</a:t>
            </a:r>
            <a:r>
              <a:rPr lang="zh-CN" altLang="en-US" sz="1600" dirty="0"/>
              <a:t>筛选等</a:t>
            </a:r>
            <a:r>
              <a:rPr lang="en-US" altLang="zh-CN" sz="1600" dirty="0"/>
              <a:t>)</a:t>
            </a:r>
            <a:endParaRPr lang="zh-CN" altLang="en-US" sz="1600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</TotalTime>
  <Words>522</Words>
  <Application>Microsoft Office PowerPoint</Application>
  <PresentationFormat>宽屏</PresentationFormat>
  <Paragraphs>120</Paragraphs>
  <Slides>16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3" baseType="lpstr">
      <vt:lpstr>等线</vt:lpstr>
      <vt:lpstr>等线 Light</vt:lpstr>
      <vt:lpstr>方正粗黑宋简体</vt:lpstr>
      <vt:lpstr>华文琥珀</vt:lpstr>
      <vt:lpstr>华文楷体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陈 旖婷</dc:creator>
  <cp:lastModifiedBy>2954633503@qq.com</cp:lastModifiedBy>
  <cp:revision>36</cp:revision>
  <dcterms:created xsi:type="dcterms:W3CDTF">2022-04-28T02:41:00Z</dcterms:created>
  <dcterms:modified xsi:type="dcterms:W3CDTF">2026-01-05T12:42:45Z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D8FACDBD87DD44D9A06A14778F15DCFD</vt:lpwstr>
  </property>
  <property fmtid="{D5CDD505-2E9C-101B-9397-08002B2CF9AE}" pid="3" name="KSOProductBuildVer">
    <vt:lpwstr>2052-11.8.2.12089</vt:lpwstr>
  </property>
</Properties>
</file>

<file path=docProps/thumbnail.jpeg>
</file>